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11" r:id="rId1"/>
  </p:sldMasterIdLst>
  <p:notesMasterIdLst>
    <p:notesMasterId r:id="rId24"/>
  </p:notesMasterIdLst>
  <p:sldIdLst>
    <p:sldId id="256" r:id="rId2"/>
    <p:sldId id="277" r:id="rId3"/>
    <p:sldId id="257" r:id="rId4"/>
    <p:sldId id="259" r:id="rId5"/>
    <p:sldId id="281" r:id="rId6"/>
    <p:sldId id="287" r:id="rId7"/>
    <p:sldId id="267" r:id="rId8"/>
    <p:sldId id="288" r:id="rId9"/>
    <p:sldId id="270" r:id="rId10"/>
    <p:sldId id="284" r:id="rId11"/>
    <p:sldId id="290" r:id="rId12"/>
    <p:sldId id="291" r:id="rId13"/>
    <p:sldId id="289" r:id="rId14"/>
    <p:sldId id="262" r:id="rId15"/>
    <p:sldId id="276" r:id="rId16"/>
    <p:sldId id="263" r:id="rId17"/>
    <p:sldId id="278" r:id="rId18"/>
    <p:sldId id="271" r:id="rId19"/>
    <p:sldId id="268" r:id="rId20"/>
    <p:sldId id="282" r:id="rId21"/>
    <p:sldId id="279" r:id="rId22"/>
    <p:sldId id="274" r:id="rId2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0" autoAdjust="0"/>
    <p:restoredTop sz="94660"/>
  </p:normalViewPr>
  <p:slideViewPr>
    <p:cSldViewPr snapToGrid="0">
      <p:cViewPr>
        <p:scale>
          <a:sx n="88" d="100"/>
          <a:sy n="88" d="100"/>
        </p:scale>
        <p:origin x="873"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indent="0">
              <a:lnSpc>
                <a:spcPct val="90000"/>
              </a:lnSpc>
              <a:buNone/>
            </a:pPr>
            <a:r>
              <a:rPr lang="en-US" sz="1100" kern="1200" dirty="0">
                <a:solidFill>
                  <a:srgbClr val="000000"/>
                </a:solidFill>
                <a:latin typeface="+mn-lt"/>
                <a:ea typeface="+mn-ea"/>
                <a:cs typeface="+mn-cs"/>
              </a:rPr>
              <a:t>To help us with this we use a positive </a:t>
            </a:r>
            <a:r>
              <a:rPr lang="en-US" sz="1100" kern="1200" dirty="0" err="1">
                <a:solidFill>
                  <a:srgbClr val="000000"/>
                </a:solidFill>
                <a:latin typeface="+mn-lt"/>
                <a:ea typeface="+mn-ea"/>
                <a:cs typeface="+mn-cs"/>
              </a:rPr>
              <a:t>behaviour</a:t>
            </a:r>
            <a:r>
              <a:rPr lang="en-US" sz="1100" kern="1200" dirty="0">
                <a:solidFill>
                  <a:srgbClr val="000000"/>
                </a:solidFill>
                <a:latin typeface="+mn-lt"/>
                <a:ea typeface="+mn-ea"/>
                <a:cs typeface="+mn-cs"/>
              </a:rPr>
              <a:t> chart. The children’s names will be on the green smiley face. If they break a class rule they will move to the yellow face and if they misbehave again their name will go to the red sad face.</a:t>
            </a:r>
          </a:p>
          <a:p>
            <a:pPr marL="0" indent="0">
              <a:lnSpc>
                <a:spcPct val="90000"/>
              </a:lnSpc>
              <a:buNone/>
            </a:pPr>
            <a:r>
              <a:rPr lang="en-US" sz="1100" kern="1200" dirty="0">
                <a:solidFill>
                  <a:srgbClr val="000000"/>
                </a:solidFill>
                <a:latin typeface="+mn-lt"/>
                <a:ea typeface="+mn-ea"/>
                <a:cs typeface="+mn-cs"/>
              </a:rPr>
              <a:t> There are some exceptional circumstances where they can move straight to the red sad face. If the child is on the red sad face they will then miss 5 minutes off their outside play time. </a:t>
            </a:r>
          </a:p>
          <a:p>
            <a:pPr marL="0" indent="0">
              <a:lnSpc>
                <a:spcPct val="90000"/>
              </a:lnSpc>
              <a:buNone/>
            </a:pPr>
            <a:r>
              <a:rPr lang="en-US" sz="1100" kern="1200" dirty="0">
                <a:solidFill>
                  <a:srgbClr val="000000"/>
                </a:solidFill>
                <a:latin typeface="+mn-lt"/>
                <a:ea typeface="+mn-ea"/>
                <a:cs typeface="+mn-cs"/>
              </a:rPr>
              <a:t>Three occurrences on red will mean a visit to see </a:t>
            </a:r>
            <a:r>
              <a:rPr lang="en-US" sz="1100" kern="1200" dirty="0" err="1">
                <a:solidFill>
                  <a:srgbClr val="000000"/>
                </a:solidFill>
                <a:latin typeface="+mn-lt"/>
                <a:ea typeface="+mn-ea"/>
                <a:cs typeface="+mn-cs"/>
              </a:rPr>
              <a:t>Mr</a:t>
            </a:r>
            <a:r>
              <a:rPr lang="en-US" sz="1100" kern="1200" dirty="0">
                <a:solidFill>
                  <a:srgbClr val="000000"/>
                </a:solidFill>
                <a:latin typeface="+mn-lt"/>
                <a:ea typeface="+mn-ea"/>
                <a:cs typeface="+mn-cs"/>
              </a:rPr>
              <a:t> Henry. </a:t>
            </a:r>
          </a:p>
          <a:p>
            <a:pPr marL="0" indent="0">
              <a:lnSpc>
                <a:spcPct val="90000"/>
              </a:lnSpc>
              <a:buNone/>
            </a:pPr>
            <a:r>
              <a:rPr lang="en-US" sz="1100" kern="1200" dirty="0">
                <a:solidFill>
                  <a:srgbClr val="000000"/>
                </a:solidFill>
                <a:latin typeface="+mn-lt"/>
                <a:ea typeface="+mn-ea"/>
                <a:cs typeface="+mn-cs"/>
              </a:rPr>
              <a:t>We aim to keep everyone’s name on the green smiley face. </a:t>
            </a:r>
          </a:p>
          <a:p>
            <a:pPr marL="0" lvl="0" indent="0" algn="l" rtl="0">
              <a:spcBef>
                <a:spcPts val="0"/>
              </a:spcBef>
              <a:spcAft>
                <a:spcPts val="0"/>
              </a:spcAft>
              <a:buNone/>
            </a:pPr>
            <a:endParaRPr dirty="0"/>
          </a:p>
        </p:txBody>
      </p:sp>
      <p:sp>
        <p:nvSpPr>
          <p:cNvPr id="155" name="Google Shape;155;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03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Working with your child on their homework will allow your child to work at a much faster pace/ succeed through the P1 curriculum. </a:t>
            </a:r>
            <a:endParaRPr dirty="0"/>
          </a:p>
        </p:txBody>
      </p:sp>
      <p:sp>
        <p:nvSpPr>
          <p:cNvPr id="187" name="Google Shape;187;p1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15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5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9: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1" dirty="0">
                <a:solidFill>
                  <a:srgbClr val="000000"/>
                </a:solidFill>
              </a:rPr>
              <a:t>I really </a:t>
            </a:r>
            <a:r>
              <a:rPr lang="en-GB" sz="1100" b="1" i="1" u="none" dirty="0">
                <a:solidFill>
                  <a:srgbClr val="000000"/>
                </a:solidFill>
                <a:sym typeface="Arial"/>
              </a:rPr>
              <a:t>look forward to working</a:t>
            </a:r>
            <a:r>
              <a:rPr lang="en-GB" sz="1100" b="1" i="1" dirty="0">
                <a:solidFill>
                  <a:srgbClr val="000000"/>
                </a:solidFill>
              </a:rPr>
              <a:t> together with you</a:t>
            </a:r>
            <a:r>
              <a:rPr lang="en-GB" sz="1100" b="1" i="1" u="none" dirty="0">
                <a:solidFill>
                  <a:srgbClr val="000000"/>
                </a:solidFill>
                <a:sym typeface="Arial"/>
              </a:rPr>
              <a:t> and your child this year. </a:t>
            </a:r>
          </a:p>
          <a:p>
            <a:pPr marL="0" lvl="0" indent="0" algn="l" rtl="0">
              <a:spcBef>
                <a:spcPts val="0"/>
              </a:spcBef>
              <a:spcAft>
                <a:spcPts val="0"/>
              </a:spcAft>
              <a:buNone/>
            </a:pPr>
            <a:endParaRPr dirty="0"/>
          </a:p>
        </p:txBody>
      </p:sp>
      <p:sp>
        <p:nvSpPr>
          <p:cNvPr id="238" name="Google Shape;238;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It was so lovely to talk to everyone last week. I am delighted to welcome you all to the P1 classroom.</a:t>
            </a:r>
            <a:endParaRPr dirty="0"/>
          </a:p>
        </p:txBody>
      </p:sp>
      <p:sp>
        <p:nvSpPr>
          <p:cNvPr id="94" name="Google Shape;94;p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40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96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79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831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62469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191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0509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284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47456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007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31871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6672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25333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endParaRPr>
          </a:p>
        </p:txBody>
      </p:sp>
    </p:spTree>
    <p:extLst>
      <p:ext uri="{BB962C8B-B14F-4D97-AF65-F5344CB8AC3E}">
        <p14:creationId xmlns:p14="http://schemas.microsoft.com/office/powerpoint/2010/main" val="198448046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40437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cid:fcd7b8fb-73e1-449d-9025-f3eec75cb0f6@GBRP265.PROD.OUTLOOK.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482600" y="321734"/>
            <a:ext cx="8178799" cy="1135737"/>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buClr>
                <a:schemeClr val="accent1"/>
              </a:buClr>
              <a:buSzPts val="4000"/>
            </a:pPr>
            <a:r>
              <a:rPr lang="en-US" sz="3100" b="1" i="0" u="none" kern="1200" dirty="0">
                <a:solidFill>
                  <a:srgbClr val="C00000"/>
                </a:solidFill>
                <a:latin typeface="+mj-lt"/>
                <a:ea typeface="+mj-ea"/>
                <a:cs typeface="+mj-cs"/>
                <a:sym typeface="Arial"/>
              </a:rPr>
              <a:t>LARGYMORE PRIMARY SCHOOL</a:t>
            </a:r>
            <a:br>
              <a:rPr lang="en-US" sz="3100" b="1" i="0" u="none" kern="1200" dirty="0">
                <a:solidFill>
                  <a:schemeClr val="tx1"/>
                </a:solidFill>
                <a:latin typeface="+mj-lt"/>
                <a:ea typeface="+mj-ea"/>
                <a:cs typeface="+mj-cs"/>
                <a:sym typeface="Arial"/>
              </a:rPr>
            </a:br>
            <a:endParaRPr lang="en-US" sz="3100" kern="1200" dirty="0">
              <a:solidFill>
                <a:schemeClr val="tx1"/>
              </a:solidFill>
              <a:latin typeface="+mj-lt"/>
              <a:ea typeface="+mj-ea"/>
              <a:cs typeface="+mj-cs"/>
            </a:endParaRPr>
          </a:p>
        </p:txBody>
      </p:sp>
      <p:sp>
        <p:nvSpPr>
          <p:cNvPr id="90" name="Google Shape;90;p14"/>
          <p:cNvSpPr txBox="1">
            <a:spLocks noGrp="1"/>
          </p:cNvSpPr>
          <p:nvPr>
            <p:ph type="subTitle" idx="1"/>
          </p:nvPr>
        </p:nvSpPr>
        <p:spPr>
          <a:xfrm>
            <a:off x="1444418" y="4775726"/>
            <a:ext cx="6400800" cy="207207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000"/>
              <a:buFont typeface="Arial"/>
              <a:buNone/>
            </a:pPr>
            <a:endParaRPr sz="2000" b="1" i="0" u="none" dirty="0">
              <a:solidFill>
                <a:schemeClr val="lt1"/>
              </a:solidFill>
              <a:latin typeface="Arial"/>
              <a:ea typeface="Arial"/>
              <a:cs typeface="Arial"/>
              <a:sym typeface="Arial"/>
            </a:endParaRPr>
          </a:p>
          <a:p>
            <a:pPr marL="0" lvl="0" indent="0" algn="ctr" rtl="0">
              <a:lnSpc>
                <a:spcPct val="90000"/>
              </a:lnSpc>
              <a:spcBef>
                <a:spcPts val="640"/>
              </a:spcBef>
              <a:spcAft>
                <a:spcPts val="0"/>
              </a:spcAft>
              <a:buClr>
                <a:schemeClr val="accent1"/>
              </a:buClr>
              <a:buSzPts val="3200"/>
              <a:buFont typeface="Arial"/>
              <a:buNone/>
            </a:pPr>
            <a:r>
              <a:rPr lang="en-US" sz="4400" i="0" u="none" dirty="0">
                <a:solidFill>
                  <a:srgbClr val="00B050"/>
                </a:solidFill>
                <a:latin typeface="+mn-lt"/>
                <a:ea typeface="Arial"/>
                <a:cs typeface="Arial"/>
                <a:sym typeface="Arial"/>
              </a:rPr>
              <a:t>P1 INFORMATION </a:t>
            </a:r>
            <a:endParaRPr sz="4400" dirty="0">
              <a:solidFill>
                <a:srgbClr val="00B050"/>
              </a:solidFill>
              <a:latin typeface="+mn-lt"/>
            </a:endParaRPr>
          </a:p>
          <a:p>
            <a:pPr marL="0" lvl="0" indent="0" algn="ctr" rtl="0">
              <a:lnSpc>
                <a:spcPct val="90000"/>
              </a:lnSpc>
              <a:spcBef>
                <a:spcPts val="640"/>
              </a:spcBef>
              <a:spcAft>
                <a:spcPts val="0"/>
              </a:spcAft>
              <a:buClr>
                <a:schemeClr val="lt1"/>
              </a:buClr>
              <a:buSzPts val="3200"/>
              <a:buFont typeface="Arial"/>
              <a:buNone/>
            </a:pPr>
            <a:r>
              <a:rPr lang="en-US" sz="4400" i="0" u="none" dirty="0">
                <a:solidFill>
                  <a:srgbClr val="00B050"/>
                </a:solidFill>
                <a:latin typeface="+mn-lt"/>
                <a:ea typeface="Arial"/>
                <a:cs typeface="Arial"/>
                <a:sym typeface="Arial"/>
              </a:rPr>
              <a:t>September </a:t>
            </a:r>
            <a:r>
              <a:rPr lang="en-US" sz="4400" i="0" u="none" dirty="0">
                <a:solidFill>
                  <a:srgbClr val="00B050"/>
                </a:solidFill>
                <a:latin typeface="+mn-lt"/>
                <a:sym typeface="Arial"/>
              </a:rPr>
              <a:t>202</a:t>
            </a:r>
            <a:r>
              <a:rPr lang="en-US" sz="4400" dirty="0">
                <a:solidFill>
                  <a:srgbClr val="00B050"/>
                </a:solidFill>
                <a:latin typeface="+mn-lt"/>
                <a:sym typeface="Arial"/>
              </a:rPr>
              <a:t>3</a:t>
            </a:r>
            <a:endParaRPr sz="4400" dirty="0">
              <a:solidFill>
                <a:srgbClr val="00B050"/>
              </a:solidFill>
              <a:latin typeface="+mn-lt"/>
            </a:endParaRPr>
          </a:p>
        </p:txBody>
      </p:sp>
      <p:pic>
        <p:nvPicPr>
          <p:cNvPr id="91" name="Google Shape;91;p14" descr="kinder-graphic-375w"/>
          <p:cNvPicPr preferRelativeResize="0"/>
          <p:nvPr/>
        </p:nvPicPr>
        <p:blipFill rotWithShape="1">
          <a:blip r:embed="rId3"/>
          <a:stretch/>
        </p:blipFill>
        <p:spPr>
          <a:xfrm>
            <a:off x="482600" y="1782981"/>
            <a:ext cx="3843033" cy="3096978"/>
          </a:xfrm>
          <a:prstGeom prst="rect">
            <a:avLst/>
          </a:prstGeom>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90" name="Google Shape;190;p26"/>
          <p:cNvSpPr txBox="1"/>
          <p:nvPr/>
        </p:nvSpPr>
        <p:spPr>
          <a:xfrm>
            <a:off x="279614" y="321734"/>
            <a:ext cx="8381785" cy="1135737"/>
          </a:xfrm>
          <a:prstGeom prst="rect">
            <a:avLst/>
          </a:prstGeom>
        </p:spPr>
        <p:txBody>
          <a:bodyPr spcFirstLastPara="1" vert="horz" lIns="91440" tIns="45720" rIns="91440" bIns="45720" rtlCol="0" anchor="ctr" anchorCtr="0">
            <a:normAutofit/>
          </a:bodyPr>
          <a:lstStyle/>
          <a:p>
            <a:pPr lvl="0">
              <a:lnSpc>
                <a:spcPct val="90000"/>
              </a:lnSpc>
              <a:spcBef>
                <a:spcPct val="0"/>
              </a:spcBef>
              <a:spcAft>
                <a:spcPts val="600"/>
              </a:spcAft>
              <a:buClr>
                <a:schemeClr val="accent1"/>
              </a:buClr>
              <a:buSzPts val="4400"/>
            </a:pPr>
            <a:r>
              <a:rPr lang="en-US" sz="4400" b="1" kern="1200" dirty="0">
                <a:latin typeface="+mj-lt"/>
                <a:ea typeface="+mj-ea"/>
                <a:cs typeface="+mj-cs"/>
              </a:rPr>
              <a:t>Teaching Phonics…</a:t>
            </a:r>
          </a:p>
        </p:txBody>
      </p:sp>
      <p:sp>
        <p:nvSpPr>
          <p:cNvPr id="189" name="Google Shape;189;p26"/>
          <p:cNvSpPr txBox="1">
            <a:spLocks noGrp="1"/>
          </p:cNvSpPr>
          <p:nvPr>
            <p:ph idx="1"/>
          </p:nvPr>
        </p:nvSpPr>
        <p:spPr>
          <a:xfrm>
            <a:off x="391886" y="1993934"/>
            <a:ext cx="8472500" cy="1352481"/>
          </a:xfrm>
          <a:prstGeom prst="rect">
            <a:avLst/>
          </a:prstGeom>
        </p:spPr>
        <p:txBody>
          <a:bodyPr spcFirstLastPara="1" vert="horz" lIns="91440" tIns="45720" rIns="91440" bIns="45720" rtlCol="0" anchorCtr="0">
            <a:noAutofit/>
          </a:bodyPr>
          <a:lstStyle/>
          <a:p>
            <a:pPr marL="0" lvl="0" indent="0">
              <a:lnSpc>
                <a:spcPct val="90000"/>
              </a:lnSpc>
              <a:spcBef>
                <a:spcPts val="0"/>
              </a:spcBef>
              <a:buSzPts val="3200"/>
              <a:buNone/>
            </a:pPr>
            <a:r>
              <a:rPr lang="en-GB" kern="1200" dirty="0">
                <a:solidFill>
                  <a:srgbClr val="000000"/>
                </a:solidFill>
                <a:latin typeface="+mn-lt"/>
                <a:ea typeface="+mn-ea"/>
                <a:cs typeface="+mn-cs"/>
              </a:rPr>
              <a:t>We use the </a:t>
            </a:r>
            <a:r>
              <a:rPr lang="en-GB" b="1" kern="1200" dirty="0">
                <a:solidFill>
                  <a:srgbClr val="000000"/>
                </a:solidFill>
                <a:latin typeface="+mn-lt"/>
                <a:ea typeface="+mn-ea"/>
                <a:cs typeface="+mn-cs"/>
              </a:rPr>
              <a:t>Jolly Phonics </a:t>
            </a:r>
            <a:r>
              <a:rPr lang="en-GB" kern="1200" dirty="0">
                <a:solidFill>
                  <a:srgbClr val="000000"/>
                </a:solidFill>
                <a:latin typeface="+mn-lt"/>
                <a:ea typeface="+mn-ea"/>
                <a:cs typeface="+mn-cs"/>
              </a:rPr>
              <a:t>programme to help our children to  learn their sounds. They will learn a sound,  find words beginning with the sound</a:t>
            </a:r>
            <a:r>
              <a:rPr lang="en-GB" dirty="0">
                <a:solidFill>
                  <a:srgbClr val="000000"/>
                </a:solidFill>
              </a:rPr>
              <a:t> and learn how to write the sound.</a:t>
            </a:r>
          </a:p>
          <a:p>
            <a:pPr marL="0" lvl="0" indent="0">
              <a:lnSpc>
                <a:spcPct val="90000"/>
              </a:lnSpc>
              <a:spcBef>
                <a:spcPts val="0"/>
              </a:spcBef>
              <a:buSzPts val="3200"/>
              <a:buNone/>
            </a:pPr>
            <a:endParaRPr lang="en-GB" kern="1200" dirty="0">
              <a:solidFill>
                <a:srgbClr val="000000"/>
              </a:solidFill>
              <a:latin typeface="+mn-lt"/>
              <a:ea typeface="+mn-ea"/>
              <a:cs typeface="+mn-cs"/>
            </a:endParaRPr>
          </a:p>
          <a:p>
            <a:pPr marL="0" lvl="0" indent="0">
              <a:lnSpc>
                <a:spcPct val="90000"/>
              </a:lnSpc>
              <a:spcBef>
                <a:spcPts val="0"/>
              </a:spcBef>
              <a:buSzPts val="3200"/>
              <a:buNone/>
            </a:pPr>
            <a:r>
              <a:rPr lang="en-GB" kern="1200" dirty="0">
                <a:solidFill>
                  <a:srgbClr val="000000"/>
                </a:solidFill>
                <a:latin typeface="+mn-lt"/>
                <a:ea typeface="+mn-ea"/>
                <a:cs typeface="+mn-cs"/>
              </a:rPr>
              <a:t>They will quickly learn a song to match and remind them of the sound. It is a fantastic way for them to retain information, having lots of fun as they learn! </a:t>
            </a:r>
          </a:p>
          <a:p>
            <a:pPr marL="0" lvl="0" indent="0">
              <a:lnSpc>
                <a:spcPct val="90000"/>
              </a:lnSpc>
              <a:spcBef>
                <a:spcPts val="0"/>
              </a:spcBef>
              <a:buSzPts val="3200"/>
              <a:buNone/>
            </a:pPr>
            <a:r>
              <a:rPr lang="en-GB" kern="1200" dirty="0">
                <a:solidFill>
                  <a:srgbClr val="000000"/>
                </a:solidFill>
                <a:latin typeface="+mn-lt"/>
                <a:ea typeface="+mn-ea"/>
                <a:cs typeface="+mn-cs"/>
              </a:rPr>
              <a:t>Sounds will build into words quickly. </a:t>
            </a:r>
            <a:r>
              <a:rPr lang="en-GB" kern="1200" dirty="0" err="1">
                <a:solidFill>
                  <a:srgbClr val="000000"/>
                </a:solidFill>
                <a:latin typeface="+mn-lt"/>
                <a:ea typeface="+mn-ea"/>
                <a:cs typeface="+mn-cs"/>
              </a:rPr>
              <a:t>ie</a:t>
            </a:r>
            <a:r>
              <a:rPr lang="en-GB" kern="1200" dirty="0">
                <a:solidFill>
                  <a:srgbClr val="000000"/>
                </a:solidFill>
                <a:latin typeface="+mn-lt"/>
                <a:ea typeface="+mn-ea"/>
                <a:cs typeface="+mn-cs"/>
              </a:rPr>
              <a:t> s-a-t. </a:t>
            </a:r>
          </a:p>
          <a:p>
            <a:pPr marL="0" lvl="0" indent="0">
              <a:lnSpc>
                <a:spcPct val="90000"/>
              </a:lnSpc>
              <a:spcBef>
                <a:spcPts val="0"/>
              </a:spcBef>
              <a:buSzPts val="3200"/>
              <a:buNone/>
            </a:pPr>
            <a:r>
              <a:rPr lang="en-GB" kern="1200" dirty="0">
                <a:solidFill>
                  <a:srgbClr val="000000"/>
                </a:solidFill>
                <a:latin typeface="+mn-lt"/>
                <a:ea typeface="+mn-ea"/>
                <a:cs typeface="+mn-cs"/>
              </a:rPr>
              <a:t>Please have a look at the Jolly Learning website for lots more information. </a:t>
            </a:r>
          </a:p>
          <a:p>
            <a:pPr marL="0" lvl="0" indent="-228600" algn="ctr">
              <a:lnSpc>
                <a:spcPct val="90000"/>
              </a:lnSpc>
              <a:spcBef>
                <a:spcPts val="640"/>
              </a:spcBef>
              <a:spcAft>
                <a:spcPts val="0"/>
              </a:spcAft>
              <a:buClr>
                <a:schemeClr val="lt1"/>
              </a:buClr>
              <a:buSzPts val="3200"/>
              <a:buFont typeface="Arial" panose="020B0604020202020204" pitchFamily="34" charset="0"/>
              <a:buChar char="•"/>
            </a:pPr>
            <a:endParaRPr lang="en-US" kern="1200" dirty="0">
              <a:solidFill>
                <a:srgbClr val="000000"/>
              </a:solidFill>
              <a:latin typeface="+mn-lt"/>
              <a:ea typeface="+mn-ea"/>
              <a:cs typeface="+mn-cs"/>
            </a:endParaRPr>
          </a:p>
        </p:txBody>
      </p:sp>
      <p:pic>
        <p:nvPicPr>
          <p:cNvPr id="12" name="Google Shape;197;p27" descr="C:\Users\rhume500\AppData\Local\Microsoft\Windows\Temporary Internet Files\Content.IE5\SMU42N8T\MC900325574[1].wmf">
            <a:extLst>
              <a:ext uri="{FF2B5EF4-FFF2-40B4-BE49-F238E27FC236}">
                <a16:creationId xmlns:a16="http://schemas.microsoft.com/office/drawing/2014/main" id="{618DF410-B210-435B-A819-C21DDDA5FC1A}"/>
              </a:ext>
            </a:extLst>
          </p:cNvPr>
          <p:cNvPicPr preferRelativeResize="0"/>
          <p:nvPr/>
        </p:nvPicPr>
        <p:blipFill rotWithShape="1">
          <a:blip r:embed="rId3">
            <a:alphaModFix/>
          </a:blip>
          <a:srcRect/>
          <a:stretch/>
        </p:blipFill>
        <p:spPr>
          <a:xfrm>
            <a:off x="7033999" y="5222876"/>
            <a:ext cx="1830387" cy="1360487"/>
          </a:xfrm>
          <a:prstGeom prst="rect">
            <a:avLst/>
          </a:prstGeom>
          <a:noFill/>
          <a:ln>
            <a:noFill/>
          </a:ln>
        </p:spPr>
      </p:pic>
      <p:pic>
        <p:nvPicPr>
          <p:cNvPr id="15" name="Google Shape;200;p27" descr="C:\Users\rhume500\AppData\Local\Microsoft\Windows\Temporary Internet Files\Content.IE5\PC4OZ1GC\MC900356441[1].wmf">
            <a:extLst>
              <a:ext uri="{FF2B5EF4-FFF2-40B4-BE49-F238E27FC236}">
                <a16:creationId xmlns:a16="http://schemas.microsoft.com/office/drawing/2014/main" id="{2B711027-FC42-47B7-8219-B8B3D9B6A3E0}"/>
              </a:ext>
            </a:extLst>
          </p:cNvPr>
          <p:cNvPicPr preferRelativeResize="0"/>
          <p:nvPr/>
        </p:nvPicPr>
        <p:blipFill rotWithShape="1">
          <a:blip r:embed="rId4">
            <a:alphaModFix/>
          </a:blip>
          <a:srcRect/>
          <a:stretch/>
        </p:blipFill>
        <p:spPr>
          <a:xfrm>
            <a:off x="5132361" y="4514462"/>
            <a:ext cx="1806575" cy="1527175"/>
          </a:xfrm>
          <a:prstGeom prst="rect">
            <a:avLst/>
          </a:prstGeom>
          <a:noFill/>
          <a:ln>
            <a:noFill/>
          </a:ln>
        </p:spPr>
      </p:pic>
      <p:pic>
        <p:nvPicPr>
          <p:cNvPr id="16" name="Google Shape;201;p27" descr="C:\Users\rhume500\AppData\Local\Microsoft\Windows\Temporary Internet Files\Content.IE5\SMU42N8T\MC900412642[1].wmf">
            <a:extLst>
              <a:ext uri="{FF2B5EF4-FFF2-40B4-BE49-F238E27FC236}">
                <a16:creationId xmlns:a16="http://schemas.microsoft.com/office/drawing/2014/main" id="{B208F8A2-72E7-4CD7-AD06-7AF7B3DA25FA}"/>
              </a:ext>
            </a:extLst>
          </p:cNvPr>
          <p:cNvPicPr preferRelativeResize="0"/>
          <p:nvPr/>
        </p:nvPicPr>
        <p:blipFill rotWithShape="1">
          <a:blip r:embed="rId5">
            <a:alphaModFix/>
          </a:blip>
          <a:srcRect/>
          <a:stretch/>
        </p:blipFill>
        <p:spPr>
          <a:xfrm>
            <a:off x="181353" y="5222876"/>
            <a:ext cx="2335674" cy="1121940"/>
          </a:xfrm>
          <a:prstGeom prst="rect">
            <a:avLst/>
          </a:prstGeom>
          <a:noFill/>
          <a:ln>
            <a:noFill/>
          </a:ln>
        </p:spPr>
      </p:pic>
      <p:pic>
        <p:nvPicPr>
          <p:cNvPr id="18" name="Picture 2" descr="Image result for s image">
            <a:extLst>
              <a:ext uri="{FF2B5EF4-FFF2-40B4-BE49-F238E27FC236}">
                <a16:creationId xmlns:a16="http://schemas.microsoft.com/office/drawing/2014/main" id="{A54D0108-7B8E-4393-9453-05EC72082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926" y="4846512"/>
            <a:ext cx="974541" cy="139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07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Effect transition="in" filter="fade">
                                      <p:cBhvr>
                                        <p:cTn id="7" dur="500"/>
                                        <p:tgtEl>
                                          <p:spTgt spid="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0" end="0"/>
                                            </p:txEl>
                                          </p:spTgt>
                                        </p:tgtEl>
                                        <p:attrNameLst>
                                          <p:attrName>style.visibility</p:attrName>
                                        </p:attrNameLst>
                                      </p:cBhvr>
                                      <p:to>
                                        <p:strVal val="visible"/>
                                      </p:to>
                                    </p:set>
                                    <p:animEffect transition="in" filter="fade">
                                      <p:cBhvr>
                                        <p:cTn id="12" dur="500"/>
                                        <p:tgtEl>
                                          <p:spTgt spid="1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2" end="2"/>
                                            </p:txEl>
                                          </p:spTgt>
                                        </p:tgtEl>
                                        <p:attrNameLst>
                                          <p:attrName>style.visibility</p:attrName>
                                        </p:attrNameLst>
                                      </p:cBhvr>
                                      <p:to>
                                        <p:strVal val="visible"/>
                                      </p:to>
                                    </p:set>
                                    <p:animEffect transition="in" filter="fade">
                                      <p:cBhvr>
                                        <p:cTn id="17" dur="500"/>
                                        <p:tgtEl>
                                          <p:spTgt spid="1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
                                            <p:txEl>
                                              <p:pRg st="3" end="3"/>
                                            </p:txEl>
                                          </p:spTgt>
                                        </p:tgtEl>
                                        <p:attrNameLst>
                                          <p:attrName>style.visibility</p:attrName>
                                        </p:attrNameLst>
                                      </p:cBhvr>
                                      <p:to>
                                        <p:strVal val="visible"/>
                                      </p:to>
                                    </p:set>
                                    <p:animEffect transition="in" filter="fade">
                                      <p:cBhvr>
                                        <p:cTn id="22" dur="500"/>
                                        <p:tgtEl>
                                          <p:spTgt spid="1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
                                            <p:txEl>
                                              <p:pRg st="4" end="4"/>
                                            </p:txEl>
                                          </p:spTgt>
                                        </p:tgtEl>
                                        <p:attrNameLst>
                                          <p:attrName>style.visibility</p:attrName>
                                        </p:attrNameLst>
                                      </p:cBhvr>
                                      <p:to>
                                        <p:strVal val="visible"/>
                                      </p:to>
                                    </p:set>
                                    <p:animEffect transition="in" filter="fade">
                                      <p:cBhvr>
                                        <p:cTn id="27" dur="500"/>
                                        <p:tgtEl>
                                          <p:spTgt spid="1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95BAF-5871-946F-0BBF-32C71A10CB00}"/>
              </a:ext>
            </a:extLst>
          </p:cNvPr>
          <p:cNvSpPr>
            <a:spLocks noGrp="1"/>
          </p:cNvSpPr>
          <p:nvPr>
            <p:ph type="title"/>
          </p:nvPr>
        </p:nvSpPr>
        <p:spPr>
          <a:xfrm>
            <a:off x="4808763" y="634946"/>
            <a:ext cx="3845379" cy="1450757"/>
          </a:xfrm>
        </p:spPr>
        <p:txBody>
          <a:bodyPr>
            <a:normAutofit/>
          </a:bodyPr>
          <a:lstStyle/>
          <a:p>
            <a:r>
              <a:rPr lang="en-US" b="1" dirty="0"/>
              <a:t>Handwriting</a:t>
            </a:r>
            <a:endParaRPr lang="en-GB" b="1" dirty="0"/>
          </a:p>
        </p:txBody>
      </p:sp>
      <p:pic>
        <p:nvPicPr>
          <p:cNvPr id="1028" name="Picture 4" descr="Pencil Grip - Woodlands Primary Academy">
            <a:extLst>
              <a:ext uri="{FF2B5EF4-FFF2-40B4-BE49-F238E27FC236}">
                <a16:creationId xmlns:a16="http://schemas.microsoft.com/office/drawing/2014/main" id="{02B7E3FF-15BA-101D-0B81-99E282442A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94" y="1423858"/>
            <a:ext cx="4088720" cy="3690243"/>
          </a:xfrm>
          <a:prstGeom prst="rect">
            <a:avLst/>
          </a:prstGeom>
          <a:noFill/>
          <a:extLst>
            <a:ext uri="{909E8E84-426E-40DD-AFC4-6F175D3DCCD1}">
              <a14:hiddenFill xmlns:a14="http://schemas.microsoft.com/office/drawing/2010/main">
                <a:solidFill>
                  <a:srgbClr val="FFFFFF"/>
                </a:solidFill>
              </a14:hiddenFill>
            </a:ext>
          </a:extLst>
        </p:spPr>
      </p:pic>
      <p:cxnSp>
        <p:nvCxnSpPr>
          <p:cNvPr id="1046" name="Straight Connector 104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22F231-449C-534B-0C8F-CF8BDC658BCE}"/>
              </a:ext>
            </a:extLst>
          </p:cNvPr>
          <p:cNvSpPr>
            <a:spLocks noGrp="1"/>
          </p:cNvSpPr>
          <p:nvPr>
            <p:ph idx="1"/>
          </p:nvPr>
        </p:nvSpPr>
        <p:spPr>
          <a:xfrm>
            <a:off x="4808763" y="2198914"/>
            <a:ext cx="3845379" cy="3670180"/>
          </a:xfrm>
        </p:spPr>
        <p:txBody>
          <a:bodyPr>
            <a:normAutofit/>
          </a:bodyPr>
          <a:lstStyle/>
          <a:p>
            <a:r>
              <a:rPr lang="en-US" b="0" i="0" u="none" strike="noStrike" baseline="0">
                <a:latin typeface="Calibri" panose="020F0502020204030204" pitchFamily="34" charset="0"/>
              </a:rPr>
              <a:t>To develop a comfortable pencil grip, we encourage children to …</a:t>
            </a:r>
          </a:p>
          <a:p>
            <a:r>
              <a:rPr lang="en-US" b="0" i="0" u="none" strike="noStrike" baseline="0">
                <a:latin typeface="Calibri" panose="020F0502020204030204" pitchFamily="34" charset="0"/>
              </a:rPr>
              <a:t>1. Place the pencil on the table with the lead pointing towards you</a:t>
            </a:r>
          </a:p>
          <a:p>
            <a:r>
              <a:rPr lang="en-US" b="0" i="0" u="none" strike="noStrike" baseline="0">
                <a:latin typeface="Calibri" panose="020F0502020204030204" pitchFamily="34" charset="0"/>
              </a:rPr>
              <a:t>2.</a:t>
            </a:r>
            <a:r>
              <a:rPr lang="en-US" b="1" i="0" u="none" strike="noStrike" baseline="0">
                <a:latin typeface="Calibri" panose="020F0502020204030204" pitchFamily="34" charset="0"/>
              </a:rPr>
              <a:t>Nip </a:t>
            </a:r>
            <a:r>
              <a:rPr lang="en-US" b="0" i="0" u="none" strike="noStrike" baseline="0">
                <a:latin typeface="Calibri" panose="020F0502020204030204" pitchFamily="34" charset="0"/>
              </a:rPr>
              <a:t>the pencil near the lead, between thumb and index finger </a:t>
            </a:r>
          </a:p>
          <a:p>
            <a:r>
              <a:rPr lang="en-US" b="0" i="0" u="none" strike="noStrike" baseline="0">
                <a:latin typeface="Calibri" panose="020F0502020204030204" pitchFamily="34" charset="0"/>
              </a:rPr>
              <a:t>3. </a:t>
            </a:r>
            <a:r>
              <a:rPr lang="en-US" b="1" i="0" u="none" strike="noStrike" baseline="0">
                <a:latin typeface="Calibri" panose="020F0502020204030204" pitchFamily="34" charset="0"/>
              </a:rPr>
              <a:t>Flip </a:t>
            </a:r>
            <a:r>
              <a:rPr lang="en-US" b="0" i="0" u="none" strike="noStrike" baseline="0">
                <a:latin typeface="Calibri" panose="020F0502020204030204" pitchFamily="34" charset="0"/>
              </a:rPr>
              <a:t>it over so it rests between your finger and thumb</a:t>
            </a:r>
          </a:p>
          <a:p>
            <a:r>
              <a:rPr lang="en-US" b="0" i="0" u="none" strike="noStrike" baseline="0">
                <a:latin typeface="Calibri" panose="020F0502020204030204" pitchFamily="34" charset="0"/>
              </a:rPr>
              <a:t>4. </a:t>
            </a:r>
            <a:r>
              <a:rPr lang="en-US" b="1" i="0" u="none" strike="noStrike" baseline="0">
                <a:latin typeface="Calibri" panose="020F0502020204030204" pitchFamily="34" charset="0"/>
              </a:rPr>
              <a:t>Grip </a:t>
            </a:r>
            <a:r>
              <a:rPr lang="en-US" b="0" i="0" u="none" strike="noStrike" baseline="0">
                <a:latin typeface="Calibri" panose="020F0502020204030204" pitchFamily="34" charset="0"/>
              </a:rPr>
              <a:t>it quite firmly.  </a:t>
            </a:r>
          </a:p>
          <a:p>
            <a:endParaRPr lang="en-GB"/>
          </a:p>
        </p:txBody>
      </p:sp>
      <p:sp>
        <p:nvSpPr>
          <p:cNvPr id="1048" name="Rectangle 104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0" name="Rectangle 104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448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468DC-5A6A-D522-DD22-EEE1F6FF7B85}"/>
              </a:ext>
            </a:extLst>
          </p:cNvPr>
          <p:cNvSpPr>
            <a:spLocks noGrp="1"/>
          </p:cNvSpPr>
          <p:nvPr>
            <p:ph type="title"/>
          </p:nvPr>
        </p:nvSpPr>
        <p:spPr>
          <a:xfrm>
            <a:off x="3731078" y="634946"/>
            <a:ext cx="4931229" cy="1450757"/>
          </a:xfrm>
        </p:spPr>
        <p:txBody>
          <a:bodyPr>
            <a:normAutofit/>
          </a:bodyPr>
          <a:lstStyle/>
          <a:p>
            <a:r>
              <a:rPr lang="en-US" b="1" dirty="0"/>
              <a:t>Mathematics and Numeracy</a:t>
            </a:r>
            <a:endParaRPr lang="en-GB" b="1" dirty="0"/>
          </a:p>
        </p:txBody>
      </p:sp>
      <p:pic>
        <p:nvPicPr>
          <p:cNvPr id="5" name="Picture 4" descr="A group of children in a classroom&#10;&#10;Description automatically generated">
            <a:extLst>
              <a:ext uri="{FF2B5EF4-FFF2-40B4-BE49-F238E27FC236}">
                <a16:creationId xmlns:a16="http://schemas.microsoft.com/office/drawing/2014/main" id="{44F3262F-09CB-05F4-3942-75BE3FE030B8}"/>
              </a:ext>
            </a:extLst>
          </p:cNvPr>
          <p:cNvPicPr>
            <a:picLocks noChangeAspect="1"/>
          </p:cNvPicPr>
          <p:nvPr/>
        </p:nvPicPr>
        <p:blipFill>
          <a:blip r:embed="rId2"/>
          <a:stretch>
            <a:fillRect/>
          </a:stretch>
        </p:blipFill>
        <p:spPr>
          <a:xfrm>
            <a:off x="475499" y="2171914"/>
            <a:ext cx="3000986" cy="2250739"/>
          </a:xfrm>
          <a:prstGeom prst="rect">
            <a:avLst/>
          </a:prstGeom>
        </p:spPr>
      </p:pic>
      <p:cxnSp>
        <p:nvCxnSpPr>
          <p:cNvPr id="12" name="Straight Connector 1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0C34F7-BDEE-3C80-11EE-3EF93355098A}"/>
              </a:ext>
            </a:extLst>
          </p:cNvPr>
          <p:cNvSpPr>
            <a:spLocks noGrp="1"/>
          </p:cNvSpPr>
          <p:nvPr>
            <p:ph idx="1"/>
          </p:nvPr>
        </p:nvSpPr>
        <p:spPr>
          <a:xfrm>
            <a:off x="3731076" y="2198914"/>
            <a:ext cx="4931230" cy="3670180"/>
          </a:xfrm>
        </p:spPr>
        <p:txBody>
          <a:bodyPr>
            <a:normAutofit/>
          </a:bodyPr>
          <a:lstStyle/>
          <a:p>
            <a:r>
              <a:rPr lang="en-GB" sz="2400" b="0" i="0" u="none" strike="noStrike" baseline="0" dirty="0">
                <a:latin typeface="Calibri" panose="020F0502020204030204" pitchFamily="34" charset="0"/>
              </a:rPr>
              <a:t> Number rhymes </a:t>
            </a:r>
          </a:p>
          <a:p>
            <a:pPr marL="0" indent="0">
              <a:buNone/>
            </a:pPr>
            <a:r>
              <a:rPr lang="en-GB" sz="2400" b="0" i="0" u="none" strike="noStrike" baseline="0" dirty="0">
                <a:latin typeface="Calibri" panose="020F0502020204030204" pitchFamily="34" charset="0"/>
              </a:rPr>
              <a:t>  Working on numbers within 10</a:t>
            </a:r>
          </a:p>
          <a:p>
            <a:r>
              <a:rPr lang="en-GB" sz="2400" b="0" i="0" u="none" strike="noStrike" baseline="0" dirty="0">
                <a:latin typeface="Calibri" panose="020F0502020204030204" pitchFamily="34" charset="0"/>
              </a:rPr>
              <a:t>Counting well beyond 10</a:t>
            </a:r>
          </a:p>
          <a:p>
            <a:r>
              <a:rPr lang="en-GB" sz="2400" b="0" i="0" u="none" strike="noStrike" baseline="0" dirty="0">
                <a:latin typeface="Calibri" panose="020F0502020204030204" pitchFamily="34" charset="0"/>
              </a:rPr>
              <a:t>Lots of problem-solving tasks         </a:t>
            </a:r>
          </a:p>
          <a:p>
            <a:r>
              <a:rPr lang="en-GB" sz="2400" b="0" i="0" u="none" strike="noStrike" baseline="0" dirty="0">
                <a:latin typeface="Calibri" panose="020F0502020204030204" pitchFamily="34" charset="0"/>
              </a:rPr>
              <a:t>Addition</a:t>
            </a:r>
          </a:p>
          <a:p>
            <a:r>
              <a:rPr lang="en-GB" sz="2400" b="0" i="0" u="none" strike="noStrike" baseline="0" dirty="0">
                <a:latin typeface="Calibri" panose="020F0502020204030204" pitchFamily="34" charset="0"/>
              </a:rPr>
              <a:t>Pattern and Shape</a:t>
            </a:r>
          </a:p>
          <a:p>
            <a:r>
              <a:rPr lang="en-GB" sz="2400" b="0" i="0" u="none" strike="noStrike" baseline="0" dirty="0">
                <a:latin typeface="Calibri" panose="020F0502020204030204" pitchFamily="34" charset="0"/>
              </a:rPr>
              <a:t>Money</a:t>
            </a:r>
          </a:p>
          <a:p>
            <a:endParaRPr lang="en-GB" dirty="0"/>
          </a:p>
        </p:txBody>
      </p:sp>
      <p:sp>
        <p:nvSpPr>
          <p:cNvPr id="14" name="Rectangle 1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02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ED4A0-BFCB-8CC7-2385-DE51A07E65ED}"/>
              </a:ext>
            </a:extLst>
          </p:cNvPr>
          <p:cNvSpPr>
            <a:spLocks noGrp="1"/>
          </p:cNvSpPr>
          <p:nvPr>
            <p:ph type="title"/>
          </p:nvPr>
        </p:nvSpPr>
        <p:spPr>
          <a:xfrm>
            <a:off x="3858509" y="634946"/>
            <a:ext cx="4803797" cy="1450757"/>
          </a:xfrm>
        </p:spPr>
        <p:txBody>
          <a:bodyPr vert="horz" lIns="91440" tIns="45720" rIns="91440" bIns="45720" rtlCol="0" anchor="b">
            <a:normAutofit/>
          </a:bodyPr>
          <a:lstStyle/>
          <a:p>
            <a:r>
              <a:rPr lang="en-US" b="1" dirty="0"/>
              <a:t>Scissor Skills</a:t>
            </a:r>
            <a:br>
              <a:rPr lang="en-US" b="1" dirty="0"/>
            </a:br>
            <a:endParaRPr lang="en-US" b="1" dirty="0"/>
          </a:p>
        </p:txBody>
      </p:sp>
      <p:pic>
        <p:nvPicPr>
          <p:cNvPr id="4" name="Picture 3" descr="A group of children sitting at a table&#10;&#10;Description automatically generated">
            <a:extLst>
              <a:ext uri="{FF2B5EF4-FFF2-40B4-BE49-F238E27FC236}">
                <a16:creationId xmlns:a16="http://schemas.microsoft.com/office/drawing/2014/main" id="{AD63B8AD-00AC-E6E8-9C41-B7AC27D297FA}"/>
              </a:ext>
            </a:extLst>
          </p:cNvPr>
          <p:cNvPicPr>
            <a:picLocks noChangeAspect="1"/>
          </p:cNvPicPr>
          <p:nvPr/>
        </p:nvPicPr>
        <p:blipFill>
          <a:blip r:embed="rId2"/>
          <a:stretch>
            <a:fillRect/>
          </a:stretch>
        </p:blipFill>
        <p:spPr>
          <a:xfrm>
            <a:off x="475499" y="688457"/>
            <a:ext cx="3015223" cy="2261417"/>
          </a:xfrm>
          <a:prstGeom prst="rect">
            <a:avLst/>
          </a:prstGeom>
        </p:spPr>
      </p:pic>
      <p:cxnSp>
        <p:nvCxnSpPr>
          <p:cNvPr id="47" name="Straight Connector 46">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D920615-B5E4-7C82-549B-E9601D8C552D}"/>
              </a:ext>
            </a:extLst>
          </p:cNvPr>
          <p:cNvPicPr>
            <a:picLocks noGrp="1" noChangeAspect="1"/>
          </p:cNvPicPr>
          <p:nvPr>
            <p:ph idx="1"/>
          </p:nvPr>
        </p:nvPicPr>
        <p:blipFill>
          <a:blip r:embed="rId3"/>
          <a:stretch>
            <a:fillRect/>
          </a:stretch>
        </p:blipFill>
        <p:spPr>
          <a:xfrm>
            <a:off x="992245" y="3218101"/>
            <a:ext cx="1981729" cy="2476136"/>
          </a:xfrm>
          <a:prstGeom prst="rect">
            <a:avLst/>
          </a:prstGeom>
        </p:spPr>
      </p:pic>
      <p:sp>
        <p:nvSpPr>
          <p:cNvPr id="7" name="TextBox 6">
            <a:extLst>
              <a:ext uri="{FF2B5EF4-FFF2-40B4-BE49-F238E27FC236}">
                <a16:creationId xmlns:a16="http://schemas.microsoft.com/office/drawing/2014/main" id="{0FCDD797-39C9-DA0C-DB61-7461C4829B4E}"/>
              </a:ext>
            </a:extLst>
          </p:cNvPr>
          <p:cNvSpPr txBox="1"/>
          <p:nvPr/>
        </p:nvSpPr>
        <p:spPr>
          <a:xfrm>
            <a:off x="3858509" y="2152187"/>
            <a:ext cx="4803797"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2400" b="0" i="0" u="none" strike="noStrike" baseline="0" dirty="0">
                <a:solidFill>
                  <a:schemeClr val="tx1">
                    <a:lumMod val="75000"/>
                    <a:lumOff val="25000"/>
                  </a:schemeClr>
                </a:solidFill>
              </a:rPr>
              <a:t>Practice lots at home</a:t>
            </a:r>
          </a:p>
          <a:p>
            <a:pPr defTabSz="914400">
              <a:lnSpc>
                <a:spcPct val="90000"/>
              </a:lnSpc>
              <a:spcAft>
                <a:spcPts val="600"/>
              </a:spcAft>
              <a:buClr>
                <a:schemeClr val="accent1"/>
              </a:buClr>
              <a:buFont typeface="Calibri" panose="020F0502020204030204" pitchFamily="34" charset="0"/>
            </a:pPr>
            <a:endParaRPr lang="en-US" sz="2400" b="0" i="0" u="none" strike="noStrike" baseline="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2400" b="0" i="0" u="none" strike="noStrike" baseline="0" dirty="0">
                <a:solidFill>
                  <a:schemeClr val="tx1">
                    <a:lumMod val="75000"/>
                    <a:lumOff val="25000"/>
                  </a:schemeClr>
                </a:solidFill>
              </a:rPr>
              <a:t>Remind your child to keep their thumb at the top.</a:t>
            </a:r>
          </a:p>
          <a:p>
            <a:pPr defTabSz="914400">
              <a:lnSpc>
                <a:spcPct val="90000"/>
              </a:lnSpc>
              <a:spcAft>
                <a:spcPts val="600"/>
              </a:spcAft>
              <a:buClr>
                <a:schemeClr val="accent1"/>
              </a:buClr>
              <a:buFont typeface="Calibri" panose="020F0502020204030204" pitchFamily="34" charset="0"/>
            </a:pPr>
            <a:endParaRPr lang="en-US" sz="2400" b="0" i="0" u="none" strike="noStrike" baseline="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2400" b="0" i="0" u="none" strike="noStrike" baseline="0" dirty="0">
                <a:solidFill>
                  <a:schemeClr val="tx1">
                    <a:lumMod val="75000"/>
                    <a:lumOff val="25000"/>
                  </a:schemeClr>
                </a:solidFill>
              </a:rPr>
              <a:t>Turn the page, not their hand.</a:t>
            </a:r>
          </a:p>
        </p:txBody>
      </p:sp>
      <p:sp>
        <p:nvSpPr>
          <p:cNvPr id="49" name="Rectangle 48">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038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p:nvSpPr>
          <p:cNvPr id="152" name="Google Shape;152;p20"/>
          <p:cNvSpPr txBox="1"/>
          <p:nvPr/>
        </p:nvSpPr>
        <p:spPr>
          <a:xfrm>
            <a:off x="822960" y="286603"/>
            <a:ext cx="7543800" cy="1450757"/>
          </a:xfrm>
          <a:prstGeom prst="rect">
            <a:avLst/>
          </a:prstGeom>
        </p:spPr>
        <p:txBody>
          <a:bodyPr spcFirstLastPara="1" vert="horz" lIns="91440" tIns="45720" rIns="91440" bIns="45720" rtlCol="0" anchor="b" anchorCtr="0">
            <a:normAutofit/>
          </a:bodyPr>
          <a:lstStyle/>
          <a:p>
            <a:pPr marR="0" lvl="0" indent="0" defTabSz="914400">
              <a:lnSpc>
                <a:spcPct val="85000"/>
              </a:lnSpc>
              <a:spcBef>
                <a:spcPct val="0"/>
              </a:spcBef>
              <a:spcAft>
                <a:spcPts val="600"/>
              </a:spcAft>
              <a:buClr>
                <a:srgbClr val="990033"/>
              </a:buClr>
              <a:buSzPts val="4400"/>
            </a:pPr>
            <a:r>
              <a:rPr lang="en-US" sz="4800" b="1" i="0" u="none" strike="noStrike" cap="none" spc="-50">
                <a:solidFill>
                  <a:schemeClr val="tx1">
                    <a:lumMod val="75000"/>
                    <a:lumOff val="25000"/>
                  </a:schemeClr>
                </a:solidFill>
                <a:latin typeface="+mj-lt"/>
                <a:ea typeface="+mj-ea"/>
                <a:cs typeface="+mj-cs"/>
                <a:sym typeface="Arial"/>
              </a:rPr>
              <a:t>Classroom Management</a:t>
            </a:r>
            <a:endParaRPr lang="en-US" sz="4800" spc="-50">
              <a:solidFill>
                <a:schemeClr val="tx1">
                  <a:lumMod val="75000"/>
                  <a:lumOff val="25000"/>
                </a:schemeClr>
              </a:solidFill>
              <a:latin typeface="+mj-lt"/>
              <a:ea typeface="+mj-ea"/>
              <a:cs typeface="+mj-cs"/>
            </a:endParaRPr>
          </a:p>
        </p:txBody>
      </p:sp>
      <p:pic>
        <p:nvPicPr>
          <p:cNvPr id="151" name="Google Shape;151;p20"/>
          <p:cNvPicPr preferRelativeResize="0"/>
          <p:nvPr/>
        </p:nvPicPr>
        <p:blipFill rotWithShape="1">
          <a:blip r:embed="rId3"/>
          <a:stretch/>
        </p:blipFill>
        <p:spPr>
          <a:xfrm>
            <a:off x="807324" y="2784258"/>
            <a:ext cx="2321247" cy="1735132"/>
          </a:xfrm>
          <a:prstGeom prst="rect">
            <a:avLst/>
          </a:prstGeom>
          <a:noFill/>
        </p:spPr>
      </p:pic>
      <p:sp>
        <p:nvSpPr>
          <p:cNvPr id="2" name="TextBox 1">
            <a:extLst>
              <a:ext uri="{FF2B5EF4-FFF2-40B4-BE49-F238E27FC236}">
                <a16:creationId xmlns:a16="http://schemas.microsoft.com/office/drawing/2014/main" id="{6E179718-1854-4DED-91E1-61C900744B46}"/>
              </a:ext>
            </a:extLst>
          </p:cNvPr>
          <p:cNvSpPr txBox="1"/>
          <p:nvPr/>
        </p:nvSpPr>
        <p:spPr>
          <a:xfrm>
            <a:off x="3249386" y="1737360"/>
            <a:ext cx="5437413" cy="4293326"/>
          </a:xfrm>
          <a:prstGeom prst="rect">
            <a:avLst/>
          </a:prstGeom>
        </p:spPr>
        <p:txBody>
          <a:bodyPr vert="horz" lIns="0" tIns="45720" rIns="0" bIns="45720" rtlCol="0">
            <a:noAutofit/>
          </a:bodyPr>
          <a:lstStyle/>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Listening is the foundation block for learning language. Language is the foundation block of learning in school. Children need help to learn listening skills”</a:t>
            </a:r>
          </a:p>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Some activities we use in school include .. </a:t>
            </a:r>
          </a:p>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 Wait for word ‘go’ </a:t>
            </a:r>
          </a:p>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 Echo clapping / Singing</a:t>
            </a:r>
          </a:p>
          <a:p>
            <a:pPr defTabSz="914400">
              <a:lnSpc>
                <a:spcPct val="90000"/>
              </a:lnSpc>
              <a:spcAft>
                <a:spcPts val="600"/>
              </a:spcAft>
              <a:buClr>
                <a:schemeClr val="accent1"/>
              </a:buClr>
            </a:pPr>
            <a:r>
              <a:rPr lang="en-US" sz="2000" dirty="0">
                <a:solidFill>
                  <a:schemeClr val="tx1">
                    <a:lumMod val="75000"/>
                    <a:lumOff val="25000"/>
                  </a:schemeClr>
                </a:solidFill>
              </a:rPr>
              <a:t>• What comes next? </a:t>
            </a:r>
          </a:p>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(Say a rhyme and pause at times to allow children to say the next word) </a:t>
            </a:r>
          </a:p>
          <a:p>
            <a:pPr defTabSz="914400">
              <a:lnSpc>
                <a:spcPct val="90000"/>
              </a:lnSpc>
              <a:spcAft>
                <a:spcPts val="600"/>
              </a:spcAft>
              <a:buClr>
                <a:schemeClr val="accent1"/>
              </a:buClr>
            </a:pPr>
            <a:r>
              <a:rPr lang="en-US" sz="2000" dirty="0">
                <a:solidFill>
                  <a:schemeClr val="tx1">
                    <a:lumMod val="75000"/>
                    <a:lumOff val="25000"/>
                  </a:schemeClr>
                </a:solidFill>
              </a:rPr>
              <a:t>•‘Give me five’ helps us to be ready to learn.  </a:t>
            </a:r>
          </a:p>
          <a:p>
            <a:pPr defTabSz="914400">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2000" dirty="0">
                <a:solidFill>
                  <a:schemeClr val="tx1">
                    <a:lumMod val="75000"/>
                    <a:lumOff val="25000"/>
                  </a:schemeClr>
                </a:solidFill>
              </a:rPr>
              <a:t>We use lots of pictures to help  the children to understand what they are being asked to do. </a:t>
            </a:r>
          </a:p>
          <a:p>
            <a:pPr defTabSz="914400">
              <a:lnSpc>
                <a:spcPct val="90000"/>
              </a:lnSpc>
              <a:spcAft>
                <a:spcPts val="600"/>
              </a:spcAft>
              <a:buClr>
                <a:schemeClr val="accent1"/>
              </a:buClr>
              <a:buFont typeface="Calibri" panose="020F0502020204030204" pitchFamily="34" charset="0"/>
            </a:pPr>
            <a:endParaRPr lang="en-US" sz="2000"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pic>
        <p:nvPicPr>
          <p:cNvPr id="18" name="Google Shape;142;p19">
            <a:extLst>
              <a:ext uri="{FF2B5EF4-FFF2-40B4-BE49-F238E27FC236}">
                <a16:creationId xmlns:a16="http://schemas.microsoft.com/office/drawing/2014/main" id="{6ED5C03E-5A6A-4A1B-9CFC-BE2EA716121F}"/>
              </a:ext>
            </a:extLst>
          </p:cNvPr>
          <p:cNvPicPr preferRelativeResize="0"/>
          <p:nvPr/>
        </p:nvPicPr>
        <p:blipFill rotWithShape="1">
          <a:blip r:embed="rId3"/>
          <a:stretch/>
        </p:blipFill>
        <p:spPr>
          <a:xfrm>
            <a:off x="895708" y="321734"/>
            <a:ext cx="2964459" cy="2905170"/>
          </a:xfrm>
          <a:prstGeom prst="rect">
            <a:avLst/>
          </a:prstGeom>
          <a:noFill/>
        </p:spPr>
      </p:pic>
      <p:pic>
        <p:nvPicPr>
          <p:cNvPr id="19" name="Google Shape;141;p19">
            <a:extLst>
              <a:ext uri="{FF2B5EF4-FFF2-40B4-BE49-F238E27FC236}">
                <a16:creationId xmlns:a16="http://schemas.microsoft.com/office/drawing/2014/main" id="{F2CA36DA-7CBD-40E9-A2C8-6BD84D66CCD3}"/>
              </a:ext>
            </a:extLst>
          </p:cNvPr>
          <p:cNvPicPr preferRelativeResize="0"/>
          <p:nvPr/>
        </p:nvPicPr>
        <p:blipFill rotWithShape="1">
          <a:blip r:embed="rId4"/>
          <a:stretch/>
        </p:blipFill>
        <p:spPr>
          <a:xfrm>
            <a:off x="342900" y="3548638"/>
            <a:ext cx="4070073" cy="1343124"/>
          </a:xfrm>
          <a:prstGeom prst="rect">
            <a:avLst/>
          </a:prstGeom>
          <a:noFill/>
        </p:spPr>
      </p:pic>
      <p:pic>
        <p:nvPicPr>
          <p:cNvPr id="20" name="Picture 19" descr="Text&#10;&#10;Description automatically generated">
            <a:extLst>
              <a:ext uri="{FF2B5EF4-FFF2-40B4-BE49-F238E27FC236}">
                <a16:creationId xmlns:a16="http://schemas.microsoft.com/office/drawing/2014/main" id="{59B459C7-180C-4682-A369-F24871AC1659}"/>
              </a:ext>
            </a:extLst>
          </p:cNvPr>
          <p:cNvPicPr>
            <a:picLocks noChangeAspect="1"/>
          </p:cNvPicPr>
          <p:nvPr/>
        </p:nvPicPr>
        <p:blipFill>
          <a:blip r:embed="rId5"/>
          <a:stretch>
            <a:fillRect/>
          </a:stretch>
        </p:blipFill>
        <p:spPr>
          <a:xfrm>
            <a:off x="4838861" y="321734"/>
            <a:ext cx="3854400" cy="6069922"/>
          </a:xfrm>
          <a:prstGeom prst="rect">
            <a:avLst/>
          </a:prstGeom>
        </p:spPr>
      </p:pic>
    </p:spTree>
    <p:extLst>
      <p:ext uri="{BB962C8B-B14F-4D97-AF65-F5344CB8AC3E}">
        <p14:creationId xmlns:p14="http://schemas.microsoft.com/office/powerpoint/2010/main" val="362738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157" name="Google Shape;157;p21"/>
          <p:cNvSpPr txBox="1"/>
          <p:nvPr/>
        </p:nvSpPr>
        <p:spPr>
          <a:xfrm>
            <a:off x="4809090" y="321734"/>
            <a:ext cx="3852309" cy="1135737"/>
          </a:xfrm>
          <a:prstGeom prst="rect">
            <a:avLst/>
          </a:prstGeom>
        </p:spPr>
        <p:txBody>
          <a:bodyPr spcFirstLastPara="1" vert="horz" lIns="91440" tIns="45720" rIns="91440" bIns="45720" rtlCol="0" anchor="ctr" anchorCtr="0">
            <a:normAutofit fontScale="92500" lnSpcReduction="20000"/>
          </a:bodyPr>
          <a:lstStyle/>
          <a:p>
            <a:pPr marL="0" marR="0" lvl="0" indent="0" algn="ctr">
              <a:lnSpc>
                <a:spcPct val="90000"/>
              </a:lnSpc>
              <a:spcBef>
                <a:spcPct val="0"/>
              </a:spcBef>
              <a:spcAft>
                <a:spcPts val="600"/>
              </a:spcAft>
              <a:buClr>
                <a:srgbClr val="990033"/>
              </a:buClr>
              <a:buSzPts val="4400"/>
            </a:pPr>
            <a:r>
              <a:rPr lang="en-US" sz="4400" b="1" dirty="0">
                <a:solidFill>
                  <a:schemeClr val="tx2"/>
                </a:solidFill>
                <a:latin typeface="+mj-lt"/>
                <a:ea typeface="+mj-ea"/>
                <a:cs typeface="+mj-cs"/>
              </a:rPr>
              <a:t>Positive </a:t>
            </a:r>
            <a:r>
              <a:rPr lang="en-US" sz="4400" b="1" kern="1200" dirty="0" err="1">
                <a:solidFill>
                  <a:schemeClr val="tx2"/>
                </a:solidFill>
                <a:latin typeface="+mj-lt"/>
                <a:ea typeface="+mj-ea"/>
                <a:cs typeface="+mj-cs"/>
              </a:rPr>
              <a:t>Behaviour</a:t>
            </a:r>
            <a:endParaRPr lang="en-US" sz="4400" b="1" kern="1200" dirty="0">
              <a:solidFill>
                <a:schemeClr val="tx2"/>
              </a:solidFill>
              <a:latin typeface="+mj-lt"/>
              <a:ea typeface="+mj-ea"/>
              <a:cs typeface="+mj-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21"/>
          <a:stretch/>
        </p:blipFill>
        <p:spPr>
          <a:xfrm rot="5400000">
            <a:off x="-1261545" y="1261544"/>
            <a:ext cx="6858000" cy="4334912"/>
          </a:xfrm>
          <a:prstGeom prst="rect">
            <a:avLst/>
          </a:prstGeom>
        </p:spPr>
      </p:pic>
      <p:sp>
        <p:nvSpPr>
          <p:cNvPr id="3" name="Text Placeholder 2">
            <a:extLst>
              <a:ext uri="{FF2B5EF4-FFF2-40B4-BE49-F238E27FC236}">
                <a16:creationId xmlns:a16="http://schemas.microsoft.com/office/drawing/2014/main" id="{5ABF1476-980B-4A5F-BC45-B7886F541C9F}"/>
              </a:ext>
            </a:extLst>
          </p:cNvPr>
          <p:cNvSpPr>
            <a:spLocks noGrp="1"/>
          </p:cNvSpPr>
          <p:nvPr>
            <p:ph sz="half" idx="1"/>
          </p:nvPr>
        </p:nvSpPr>
        <p:spPr>
          <a:xfrm>
            <a:off x="4809090" y="1782981"/>
            <a:ext cx="3852309" cy="4393982"/>
          </a:xfrm>
        </p:spPr>
        <p:txBody>
          <a:bodyPr vert="horz" lIns="91440" tIns="45720" rIns="91440" bIns="45720" rtlCol="0">
            <a:normAutofit/>
          </a:bodyPr>
          <a:lstStyle/>
          <a:p>
            <a:pPr marL="0" indent="0">
              <a:lnSpc>
                <a:spcPct val="90000"/>
              </a:lnSpc>
              <a:buNone/>
            </a:pPr>
            <a:r>
              <a:rPr lang="en-US" sz="2800" kern="1200" dirty="0">
                <a:solidFill>
                  <a:srgbClr val="000000"/>
                </a:solidFill>
                <a:latin typeface="+mn-lt"/>
                <a:ea typeface="+mn-ea"/>
                <a:cs typeface="+mn-cs"/>
              </a:rPr>
              <a:t>We expect and encourage the children to be the best that they can be. </a:t>
            </a:r>
            <a:r>
              <a:rPr lang="en-US" sz="2800" dirty="0">
                <a:solidFill>
                  <a:srgbClr val="000000"/>
                </a:solidFill>
              </a:rPr>
              <a:t>This will allow them to</a:t>
            </a:r>
            <a:r>
              <a:rPr lang="en-US" sz="2800" kern="1200" dirty="0">
                <a:solidFill>
                  <a:srgbClr val="000000"/>
                </a:solidFill>
                <a:latin typeface="+mn-lt"/>
                <a:ea typeface="+mn-ea"/>
                <a:cs typeface="+mn-cs"/>
              </a:rPr>
              <a:t> reach their full potential. </a:t>
            </a:r>
            <a:endParaRPr lang="en-US" sz="1600" kern="1200" dirty="0">
              <a:solidFill>
                <a:srgbClr val="000000"/>
              </a:solidFill>
              <a:latin typeface="+mn-lt"/>
              <a:ea typeface="+mn-ea"/>
              <a:cs typeface="+mn-cs"/>
            </a:endParaRPr>
          </a:p>
          <a:p>
            <a:pPr marL="50800" indent="-228600">
              <a:lnSpc>
                <a:spcPct val="90000"/>
              </a:lnSpc>
              <a:buFont typeface="Arial" panose="020B0604020202020204" pitchFamily="34" charset="0"/>
              <a:buChar char="•"/>
            </a:pPr>
            <a:endParaRPr lang="en-US" sz="1600" kern="1200" dirty="0">
              <a:solidFill>
                <a:schemeClr val="tx1"/>
              </a:solidFill>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pic>
        <p:nvPicPr>
          <p:cNvPr id="12" name="Google Shape;163;p22">
            <a:extLst>
              <a:ext uri="{FF2B5EF4-FFF2-40B4-BE49-F238E27FC236}">
                <a16:creationId xmlns:a16="http://schemas.microsoft.com/office/drawing/2014/main" id="{0FDC07EC-2D62-43B5-80C4-CC8201A7E751}"/>
              </a:ext>
            </a:extLst>
          </p:cNvPr>
          <p:cNvPicPr preferRelativeResize="0">
            <a:picLocks noGrp="1"/>
          </p:cNvPicPr>
          <p:nvPr>
            <p:ph idx="1"/>
          </p:nvPr>
        </p:nvPicPr>
        <p:blipFill rotWithShape="1">
          <a:blip r:embed="rId3">
            <a:alphaModFix/>
          </a:blip>
          <a:srcRect/>
          <a:stretch/>
        </p:blipFill>
        <p:spPr>
          <a:xfrm>
            <a:off x="365570" y="1196921"/>
            <a:ext cx="4038600" cy="3016200"/>
          </a:xfrm>
          <a:prstGeom prst="rect">
            <a:avLst/>
          </a:prstGeom>
          <a:noFill/>
          <a:ln>
            <a:noFill/>
          </a:ln>
        </p:spPr>
      </p:pic>
      <p:pic>
        <p:nvPicPr>
          <p:cNvPr id="13" name="Google Shape;164;p22">
            <a:extLst>
              <a:ext uri="{FF2B5EF4-FFF2-40B4-BE49-F238E27FC236}">
                <a16:creationId xmlns:a16="http://schemas.microsoft.com/office/drawing/2014/main" id="{A8163AAB-BE5D-4805-9EDD-D549FCB31A2E}"/>
              </a:ext>
            </a:extLst>
          </p:cNvPr>
          <p:cNvPicPr preferRelativeResize="0">
            <a:picLocks/>
          </p:cNvPicPr>
          <p:nvPr/>
        </p:nvPicPr>
        <p:blipFill rotWithShape="1">
          <a:blip r:embed="rId4">
            <a:alphaModFix/>
          </a:blip>
          <a:srcRect/>
          <a:stretch/>
        </p:blipFill>
        <p:spPr>
          <a:xfrm>
            <a:off x="4739832" y="1196921"/>
            <a:ext cx="4038600" cy="3016200"/>
          </a:xfrm>
          <a:prstGeom prst="rect">
            <a:avLst/>
          </a:prstGeom>
          <a:noFill/>
          <a:ln>
            <a:noFill/>
          </a:ln>
        </p:spPr>
      </p:pic>
      <p:sp>
        <p:nvSpPr>
          <p:cNvPr id="14" name="TextBox 13">
            <a:extLst>
              <a:ext uri="{FF2B5EF4-FFF2-40B4-BE49-F238E27FC236}">
                <a16:creationId xmlns:a16="http://schemas.microsoft.com/office/drawing/2014/main" id="{2D0A92A7-894B-44B2-8E8D-C701AA181262}"/>
              </a:ext>
            </a:extLst>
          </p:cNvPr>
          <p:cNvSpPr txBox="1"/>
          <p:nvPr/>
        </p:nvSpPr>
        <p:spPr>
          <a:xfrm>
            <a:off x="261257" y="4347029"/>
            <a:ext cx="8517175" cy="1569660"/>
          </a:xfrm>
          <a:prstGeom prst="rect">
            <a:avLst/>
          </a:prstGeom>
          <a:noFill/>
        </p:spPr>
        <p:txBody>
          <a:bodyPr wrap="square" rtlCol="0">
            <a:spAutoFit/>
          </a:bodyPr>
          <a:lstStyle/>
          <a:p>
            <a:pPr algn="ctr"/>
            <a:r>
              <a:rPr lang="en-GB" sz="2400" dirty="0"/>
              <a:t>This is our school behaviour book which may be used if a child is continually breaching the positive behaviour policy/ three times on Red.  </a:t>
            </a:r>
          </a:p>
          <a:p>
            <a:pPr algn="ctr"/>
            <a:r>
              <a:rPr lang="en-GB" sz="2400" dirty="0"/>
              <a:t>Hopefully we will have no need for this in P1!</a:t>
            </a:r>
          </a:p>
        </p:txBody>
      </p:sp>
    </p:spTree>
    <p:extLst>
      <p:ext uri="{BB962C8B-B14F-4D97-AF65-F5344CB8AC3E}">
        <p14:creationId xmlns:p14="http://schemas.microsoft.com/office/powerpoint/2010/main" val="74527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p:nvSpPr>
          <p:cNvPr id="218" name="Google Shape;218;p29"/>
          <p:cNvSpPr txBox="1"/>
          <p:nvPr/>
        </p:nvSpPr>
        <p:spPr>
          <a:xfrm>
            <a:off x="528156" y="275771"/>
            <a:ext cx="3381927" cy="1498437"/>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990033"/>
              </a:buClr>
              <a:buSzPts val="4400"/>
            </a:pPr>
            <a:r>
              <a:rPr lang="en-US" sz="3100" b="1" i="0" u="none" kern="1200" dirty="0">
                <a:solidFill>
                  <a:schemeClr val="tx2"/>
                </a:solidFill>
                <a:latin typeface="+mj-lt"/>
                <a:ea typeface="+mj-ea"/>
                <a:cs typeface="+mj-cs"/>
                <a:sym typeface="Arial"/>
              </a:rPr>
              <a:t>Celebrating Achievements </a:t>
            </a:r>
          </a:p>
          <a:p>
            <a:pPr marL="0" marR="0" lvl="0" indent="0" algn="ctr">
              <a:lnSpc>
                <a:spcPct val="90000"/>
              </a:lnSpc>
              <a:spcBef>
                <a:spcPct val="0"/>
              </a:spcBef>
              <a:spcAft>
                <a:spcPts val="600"/>
              </a:spcAft>
              <a:buClr>
                <a:srgbClr val="990033"/>
              </a:buClr>
              <a:buSzPts val="4400"/>
            </a:pPr>
            <a:endParaRPr lang="en-US" sz="3100" kern="1200" dirty="0">
              <a:solidFill>
                <a:schemeClr val="tx2"/>
              </a:solidFill>
              <a:latin typeface="+mj-lt"/>
              <a:ea typeface="+mj-ea"/>
              <a:cs typeface="+mj-cs"/>
            </a:endParaRPr>
          </a:p>
        </p:txBody>
      </p:sp>
      <p:sp>
        <p:nvSpPr>
          <p:cNvPr id="219" name="Google Shape;219;p29"/>
          <p:cNvSpPr txBox="1"/>
          <p:nvPr/>
        </p:nvSpPr>
        <p:spPr>
          <a:xfrm>
            <a:off x="540744" y="1941362"/>
            <a:ext cx="3369340" cy="2419097"/>
          </a:xfrm>
          <a:prstGeom prst="rect">
            <a:avLst/>
          </a:prstGeom>
        </p:spPr>
        <p:txBody>
          <a:bodyPr spcFirstLastPara="1" vert="horz" lIns="91440" tIns="45720" rIns="91440" bIns="45720" rtlCol="0" anchor="t" anchorCtr="0">
            <a:noAutofit/>
          </a:bodyPr>
          <a:lstStyle/>
          <a:p>
            <a:pPr marL="285750" marR="0" lvl="0" indent="-228600">
              <a:lnSpc>
                <a:spcPct val="90000"/>
              </a:lnSpc>
              <a:spcBef>
                <a:spcPts val="0"/>
              </a:spcBef>
              <a:spcAft>
                <a:spcPts val="600"/>
              </a:spcAft>
              <a:buClr>
                <a:schemeClr val="lt1"/>
              </a:buClr>
              <a:buSzPts val="2800"/>
              <a:buFont typeface="Arial" panose="020B0604020202020204" pitchFamily="34" charset="0"/>
              <a:buChar char="•"/>
            </a:pPr>
            <a:r>
              <a:rPr lang="en-US" sz="2800" dirty="0">
                <a:sym typeface="Arial"/>
              </a:rPr>
              <a:t>P1 Stars</a:t>
            </a:r>
            <a:endParaRPr lang="en-US" sz="2800" b="0" i="0" u="none" kern="1200" dirty="0">
              <a:latin typeface="+mn-lt"/>
              <a:ea typeface="+mn-ea"/>
              <a:cs typeface="+mn-cs"/>
              <a:sym typeface="Arial"/>
            </a:endParaRPr>
          </a:p>
          <a:p>
            <a:pPr marL="57150" marR="0" lvl="0">
              <a:lnSpc>
                <a:spcPct val="90000"/>
              </a:lnSpc>
              <a:spcBef>
                <a:spcPts val="0"/>
              </a:spcBef>
              <a:spcAft>
                <a:spcPts val="600"/>
              </a:spcAft>
              <a:buClr>
                <a:schemeClr val="lt1"/>
              </a:buClr>
              <a:buSzPts val="2800"/>
            </a:pPr>
            <a:r>
              <a:rPr lang="en-US" sz="2800" dirty="0">
                <a:sym typeface="Arial"/>
              </a:rPr>
              <a:t>   </a:t>
            </a:r>
            <a:r>
              <a:rPr lang="en-US" sz="2800" kern="1200" dirty="0">
                <a:latin typeface="+mn-lt"/>
                <a:ea typeface="+mn-ea"/>
                <a:cs typeface="+mn-cs"/>
              </a:rPr>
              <a:t>Table of the Week</a:t>
            </a:r>
          </a:p>
          <a:p>
            <a:pPr marL="285750" marR="0" lvl="0" indent="-228600">
              <a:lnSpc>
                <a:spcPct val="90000"/>
              </a:lnSpc>
              <a:spcBef>
                <a:spcPts val="0"/>
              </a:spcBef>
              <a:spcAft>
                <a:spcPts val="600"/>
              </a:spcAft>
              <a:buClr>
                <a:schemeClr val="lt1"/>
              </a:buClr>
              <a:buSzPts val="2800"/>
              <a:buFont typeface="Arial" panose="020B0604020202020204" pitchFamily="34" charset="0"/>
              <a:buChar char="•"/>
            </a:pPr>
            <a:r>
              <a:rPr lang="en-US" sz="2800" b="0" i="0" u="none" kern="1200" dirty="0">
                <a:latin typeface="+mn-lt"/>
                <a:ea typeface="+mn-ea"/>
                <a:cs typeface="+mn-cs"/>
                <a:sym typeface="Arial"/>
              </a:rPr>
              <a:t>Whole School Star of the Week</a:t>
            </a:r>
            <a:endParaRPr lang="en-US" sz="2800" kern="1200" dirty="0">
              <a:latin typeface="+mn-lt"/>
              <a:ea typeface="+mn-ea"/>
              <a:cs typeface="+mn-cs"/>
            </a:endParaRPr>
          </a:p>
          <a:p>
            <a:pPr marL="285750" marR="0" lvl="0" indent="-228600">
              <a:lnSpc>
                <a:spcPct val="90000"/>
              </a:lnSpc>
              <a:spcBef>
                <a:spcPts val="0"/>
              </a:spcBef>
              <a:spcAft>
                <a:spcPts val="600"/>
              </a:spcAft>
              <a:buClr>
                <a:schemeClr val="lt1"/>
              </a:buClr>
              <a:buSzPts val="2800"/>
              <a:buFont typeface="Arial" panose="020B0604020202020204" pitchFamily="34" charset="0"/>
              <a:buChar char="•"/>
            </a:pPr>
            <a:r>
              <a:rPr lang="en-US" sz="2800" b="0" i="0" u="none" kern="1200" dirty="0">
                <a:latin typeface="+mn-lt"/>
                <a:ea typeface="+mn-ea"/>
                <a:cs typeface="+mn-cs"/>
                <a:sym typeface="Arial"/>
              </a:rPr>
              <a:t>Achievements from inside/outside school  </a:t>
            </a:r>
          </a:p>
          <a:p>
            <a:pPr marL="285750" marR="0" lvl="0" indent="-228600">
              <a:lnSpc>
                <a:spcPct val="90000"/>
              </a:lnSpc>
              <a:spcBef>
                <a:spcPts val="0"/>
              </a:spcBef>
              <a:spcAft>
                <a:spcPts val="600"/>
              </a:spcAft>
              <a:buClr>
                <a:schemeClr val="lt1"/>
              </a:buClr>
              <a:buSzPts val="2800"/>
              <a:buFont typeface="Arial" panose="020B0604020202020204" pitchFamily="34" charset="0"/>
              <a:buChar char="•"/>
            </a:pPr>
            <a:r>
              <a:rPr lang="en-US" sz="2800" b="0" i="0" u="none" kern="1200" dirty="0">
                <a:latin typeface="+mn-lt"/>
                <a:ea typeface="+mn-ea"/>
                <a:cs typeface="+mn-cs"/>
                <a:sym typeface="Arial"/>
              </a:rPr>
              <a:t>Birthdays</a:t>
            </a:r>
            <a:endParaRPr lang="en-US" sz="2800" kern="1200" dirty="0">
              <a:latin typeface="+mn-lt"/>
              <a:ea typeface="+mn-ea"/>
              <a:cs typeface="+mn-cs"/>
            </a:endParaRPr>
          </a:p>
        </p:txBody>
      </p:sp>
      <p:pic>
        <p:nvPicPr>
          <p:cNvPr id="217" name="Google Shape;217;p29" descr="ANd9GcSU1rGNBwtuoudj3Q9Ke5oYJJXgvyKEbbg4i48T2tRn6iYFUr0x3IMMgQ"/>
          <p:cNvPicPr preferRelativeResize="0"/>
          <p:nvPr/>
        </p:nvPicPr>
        <p:blipFill rotWithShape="1">
          <a:blip r:embed="rId3"/>
          <a:srcRect l="6322" r="40387" b="-2"/>
          <a:stretch/>
        </p:blipFill>
        <p:spPr>
          <a:xfrm>
            <a:off x="4565788" y="203111"/>
            <a:ext cx="126873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p:spPr>
      </p:pic>
      <p:pic>
        <p:nvPicPr>
          <p:cNvPr id="214" name="Google Shape;214;p29" descr="T-M-632-Editable-Birthday-Cakes-Four-Candles"/>
          <p:cNvPicPr preferRelativeResize="0"/>
          <p:nvPr/>
        </p:nvPicPr>
        <p:blipFill rotWithShape="1">
          <a:blip r:embed="rId4"/>
          <a:srcRect l="31110" r="31390"/>
          <a:stretch/>
        </p:blipFill>
        <p:spPr>
          <a:xfrm>
            <a:off x="4511996" y="2061459"/>
            <a:ext cx="20574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p:spPr>
      </p:pic>
      <p:pic>
        <p:nvPicPr>
          <p:cNvPr id="215" name="Google Shape;215;p29" descr="61701482"/>
          <p:cNvPicPr preferRelativeResize="0"/>
          <p:nvPr/>
        </p:nvPicPr>
        <p:blipFill rotWithShape="1">
          <a:blip r:embed="rId5"/>
          <a:srcRect r="-5" b="13625"/>
          <a:stretch/>
        </p:blipFill>
        <p:spPr>
          <a:xfrm>
            <a:off x="5929956" y="-216814"/>
            <a:ext cx="2935032"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p:spPr>
      </p:pic>
      <p:pic>
        <p:nvPicPr>
          <p:cNvPr id="213" name="Google Shape;213;p29" descr="free printable super star award certificates"/>
          <p:cNvPicPr preferRelativeResize="0"/>
          <p:nvPr/>
        </p:nvPicPr>
        <p:blipFill rotWithShape="1">
          <a:blip r:embed="rId6"/>
          <a:srcRect l="11373" r="19415"/>
          <a:stretch/>
        </p:blipFill>
        <p:spPr>
          <a:xfrm>
            <a:off x="6314002" y="3603645"/>
            <a:ext cx="2384184"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p:spPr>
      </p:pic>
      <p:pic>
        <p:nvPicPr>
          <p:cNvPr id="2" name="Picture 1" descr="Graphical user interface, application&#10;&#10;Description automatically generated">
            <a:extLst>
              <a:ext uri="{FF2B5EF4-FFF2-40B4-BE49-F238E27FC236}">
                <a16:creationId xmlns:a16="http://schemas.microsoft.com/office/drawing/2014/main" id="{C676BE8F-4EC9-AF32-5935-192190E148AB}"/>
              </a:ext>
            </a:extLst>
          </p:cNvPr>
          <p:cNvPicPr>
            <a:picLocks noChangeAspect="1"/>
          </p:cNvPicPr>
          <p:nvPr/>
        </p:nvPicPr>
        <p:blipFill rotWithShape="1">
          <a:blip r:embed="rId7">
            <a:extLst>
              <a:ext uri="{28A0092B-C50C-407E-A947-70E740481C1C}">
                <a14:useLocalDpi xmlns:a14="http://schemas.microsoft.com/office/drawing/2010/main" val="0"/>
              </a:ext>
            </a:extLst>
          </a:blip>
          <a:srcRect b="15721"/>
          <a:stretch/>
        </p:blipFill>
        <p:spPr>
          <a:xfrm rot="5400000">
            <a:off x="3123852" y="4503782"/>
            <a:ext cx="2112521" cy="133531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90" name="Google Shape;190;p26"/>
          <p:cNvSpPr txBox="1"/>
          <p:nvPr/>
        </p:nvSpPr>
        <p:spPr>
          <a:xfrm>
            <a:off x="822960" y="286603"/>
            <a:ext cx="7543800" cy="1450757"/>
          </a:xfrm>
          <a:prstGeom prst="rect">
            <a:avLst/>
          </a:prstGeom>
        </p:spPr>
        <p:txBody>
          <a:bodyPr spcFirstLastPara="1" vert="horz" lIns="91440" tIns="45720" rIns="91440" bIns="45720" rtlCol="0" anchor="b" anchorCtr="0">
            <a:normAutofit/>
          </a:bodyPr>
          <a:lstStyle/>
          <a:p>
            <a:pPr marR="0" lvl="0" indent="0" defTabSz="914400">
              <a:lnSpc>
                <a:spcPct val="85000"/>
              </a:lnSpc>
              <a:spcBef>
                <a:spcPct val="0"/>
              </a:spcBef>
              <a:spcAft>
                <a:spcPts val="600"/>
              </a:spcAft>
              <a:buClr>
                <a:schemeClr val="accent1"/>
              </a:buClr>
              <a:buSzPts val="4400"/>
            </a:pPr>
            <a:r>
              <a:rPr lang="en-US" sz="4800" b="1" i="0" u="none" spc="-50">
                <a:solidFill>
                  <a:schemeClr val="tx1">
                    <a:lumMod val="75000"/>
                    <a:lumOff val="25000"/>
                  </a:schemeClr>
                </a:solidFill>
                <a:latin typeface="+mj-lt"/>
                <a:ea typeface="+mj-ea"/>
                <a:cs typeface="+mj-cs"/>
                <a:sym typeface="Arial"/>
              </a:rPr>
              <a:t>Home Learning Activities</a:t>
            </a:r>
            <a:r>
              <a:rPr lang="en-US" sz="4800" b="0" i="0" u="none" spc="-50">
                <a:solidFill>
                  <a:schemeClr val="tx1">
                    <a:lumMod val="75000"/>
                    <a:lumOff val="25000"/>
                  </a:schemeClr>
                </a:solidFill>
                <a:latin typeface="+mj-lt"/>
                <a:ea typeface="+mj-ea"/>
                <a:cs typeface="+mj-cs"/>
                <a:sym typeface="Arial"/>
              </a:rPr>
              <a:t>…</a:t>
            </a:r>
            <a:endParaRPr lang="en-US" sz="4800" spc="-50">
              <a:solidFill>
                <a:schemeClr val="tx1">
                  <a:lumMod val="75000"/>
                  <a:lumOff val="25000"/>
                </a:schemeClr>
              </a:solidFill>
              <a:latin typeface="+mj-lt"/>
              <a:ea typeface="+mj-ea"/>
              <a:cs typeface="+mj-cs"/>
            </a:endParaRPr>
          </a:p>
        </p:txBody>
      </p:sp>
      <p:pic>
        <p:nvPicPr>
          <p:cNvPr id="1026" name="Picture 2" descr="Homework Folder Cover | Homework folder cover, Homework ...">
            <a:extLst>
              <a:ext uri="{FF2B5EF4-FFF2-40B4-BE49-F238E27FC236}">
                <a16:creationId xmlns:a16="http://schemas.microsoft.com/office/drawing/2014/main" id="{FE8C7B08-3F9A-7E2B-E470-271F5AC8ED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324" y="2127773"/>
            <a:ext cx="2321247" cy="3048102"/>
          </a:xfrm>
          <a:prstGeom prst="rect">
            <a:avLst/>
          </a:prstGeom>
          <a:noFill/>
          <a:extLst>
            <a:ext uri="{909E8E84-426E-40DD-AFC4-6F175D3DCCD1}">
              <a14:hiddenFill xmlns:a14="http://schemas.microsoft.com/office/drawing/2010/main">
                <a:solidFill>
                  <a:srgbClr val="FFFFFF"/>
                </a:solidFill>
              </a14:hiddenFill>
            </a:ext>
          </a:extLst>
        </p:spPr>
      </p:pic>
      <p:sp>
        <p:nvSpPr>
          <p:cNvPr id="189" name="Google Shape;189;p26"/>
          <p:cNvSpPr txBox="1">
            <a:spLocks noGrp="1"/>
          </p:cNvSpPr>
          <p:nvPr>
            <p:ph idx="1"/>
          </p:nvPr>
        </p:nvSpPr>
        <p:spPr>
          <a:xfrm>
            <a:off x="3479799" y="1845734"/>
            <a:ext cx="4886961" cy="4023360"/>
          </a:xfrm>
          <a:prstGeom prst="rect">
            <a:avLst/>
          </a:prstGeom>
        </p:spPr>
        <p:txBody>
          <a:bodyPr spcFirstLastPara="1" vert="horz" lIns="0" tIns="45720" rIns="0" bIns="45720" rtlCol="0" anchorCtr="0">
            <a:normAutofit/>
          </a:bodyPr>
          <a:lstStyle/>
          <a:p>
            <a:pPr marL="0" lvl="0" indent="0">
              <a:spcBef>
                <a:spcPts val="0"/>
              </a:spcBef>
              <a:spcAft>
                <a:spcPts val="0"/>
              </a:spcAft>
              <a:buSzPts val="3200"/>
              <a:buFont typeface="Calibri" panose="020F0502020204030204" pitchFamily="34" charset="0"/>
              <a:buNone/>
            </a:pPr>
            <a:r>
              <a:rPr lang="en-US" sz="1800" b="0" i="0" u="none" dirty="0">
                <a:sym typeface="Arial"/>
              </a:rPr>
              <a:t>Important to ask your child about their </a:t>
            </a:r>
            <a:r>
              <a:rPr lang="en-US" sz="1800" dirty="0"/>
              <a:t>time in school each day…</a:t>
            </a:r>
          </a:p>
          <a:p>
            <a:pPr marL="0" lvl="0" indent="0">
              <a:spcBef>
                <a:spcPts val="640"/>
              </a:spcBef>
              <a:spcAft>
                <a:spcPts val="0"/>
              </a:spcAft>
              <a:buSzPts val="3200"/>
              <a:buNone/>
            </a:pPr>
            <a:r>
              <a:rPr lang="en-US" sz="1800" b="0" i="0" u="none" dirty="0">
                <a:sym typeface="Arial"/>
              </a:rPr>
              <a:t>Complete- </a:t>
            </a:r>
          </a:p>
          <a:p>
            <a:pPr marL="800100" lvl="1" indent="-228600">
              <a:spcBef>
                <a:spcPts val="640"/>
              </a:spcBef>
              <a:buSzPts val="3200"/>
              <a:buFont typeface="Calibri" panose="020F0502020204030204" pitchFamily="34" charset="0"/>
              <a:buChar char="•"/>
            </a:pPr>
            <a:r>
              <a:rPr lang="en-US" b="1" i="0" u="none" dirty="0">
                <a:sym typeface="Arial"/>
              </a:rPr>
              <a:t>Phonic Sound Book/  Phonic Sound Cards </a:t>
            </a:r>
            <a:endParaRPr lang="en-US" b="1" dirty="0"/>
          </a:p>
          <a:p>
            <a:pPr marL="800100" lvl="1" indent="-228600">
              <a:spcBef>
                <a:spcPts val="640"/>
              </a:spcBef>
              <a:buSzPts val="3200"/>
              <a:buFont typeface="Calibri" panose="020F0502020204030204" pitchFamily="34" charset="0"/>
              <a:buChar char="•"/>
            </a:pPr>
            <a:r>
              <a:rPr lang="en-US" b="1" i="0" u="none" dirty="0">
                <a:sym typeface="Arial"/>
              </a:rPr>
              <a:t>High Frequency Word Book</a:t>
            </a:r>
            <a:endParaRPr lang="en-US" b="1" dirty="0"/>
          </a:p>
          <a:p>
            <a:pPr marL="800100" lvl="1" indent="-228600">
              <a:spcBef>
                <a:spcPts val="640"/>
              </a:spcBef>
              <a:buSzPts val="3200"/>
              <a:buFont typeface="Calibri" panose="020F0502020204030204" pitchFamily="34" charset="0"/>
              <a:buChar char="•"/>
            </a:pPr>
            <a:r>
              <a:rPr lang="en-US" b="1" i="0" u="none" dirty="0">
                <a:sym typeface="Arial"/>
              </a:rPr>
              <a:t>1/2 Written/Seesaw Activities</a:t>
            </a:r>
          </a:p>
          <a:p>
            <a:pPr marL="800100" lvl="1" indent="-228600">
              <a:spcBef>
                <a:spcPts val="640"/>
              </a:spcBef>
              <a:buSzPts val="3200"/>
              <a:buFont typeface="Calibri" panose="020F0502020204030204" pitchFamily="34" charset="0"/>
              <a:buChar char="•"/>
            </a:pPr>
            <a:r>
              <a:rPr lang="en-US" b="1" i="0" u="none" dirty="0">
                <a:sym typeface="Arial"/>
              </a:rPr>
              <a:t>Reading Books – later in the term.</a:t>
            </a:r>
          </a:p>
          <a:p>
            <a:pPr marL="800100" lvl="1" indent="-228600">
              <a:spcBef>
                <a:spcPts val="640"/>
              </a:spcBef>
              <a:buSzPts val="3200"/>
              <a:buFont typeface="Calibri" panose="020F0502020204030204" pitchFamily="34" charset="0"/>
              <a:buChar char="•"/>
            </a:pPr>
            <a:r>
              <a:rPr lang="en-US" b="1" dirty="0">
                <a:sym typeface="Arial"/>
              </a:rPr>
              <a:t>Everywhere Bear</a:t>
            </a:r>
            <a:endParaRPr lang="en-US" b="1" i="0" u="none" dirty="0">
              <a:sym typeface="Arial"/>
            </a:endParaRPr>
          </a:p>
          <a:p>
            <a:pPr marL="342900" lvl="0" indent="-228600">
              <a:spcBef>
                <a:spcPts val="640"/>
              </a:spcBef>
              <a:spcAft>
                <a:spcPts val="0"/>
              </a:spcAft>
              <a:buSzPts val="3200"/>
              <a:buFont typeface="Calibri" panose="020F0502020204030204" pitchFamily="34" charset="0"/>
              <a:buChar char="•"/>
            </a:pPr>
            <a:endParaRPr lang="en-US" sz="1800" dirty="0"/>
          </a:p>
          <a:p>
            <a:pPr marL="0" lvl="0" indent="0">
              <a:spcBef>
                <a:spcPts val="640"/>
              </a:spcBef>
              <a:spcAft>
                <a:spcPts val="0"/>
              </a:spcAft>
              <a:buSzPts val="3200"/>
              <a:buNone/>
            </a:pPr>
            <a:r>
              <a:rPr lang="en-US" sz="1800" b="1" u="sng" dirty="0"/>
              <a:t>Homework will start next week. All </a:t>
            </a:r>
            <a:r>
              <a:rPr lang="en-US" sz="1800" b="1" u="sng" dirty="0" err="1"/>
              <a:t>homeworks</a:t>
            </a:r>
            <a:r>
              <a:rPr lang="en-US" sz="1800" b="1" u="sng" dirty="0"/>
              <a:t> to be handed in on Thursdays. Clear instructions on what to do will be provided. </a:t>
            </a:r>
          </a:p>
          <a:p>
            <a:pPr marL="0" lvl="0" indent="-228600">
              <a:spcBef>
                <a:spcPts val="640"/>
              </a:spcBef>
              <a:spcAft>
                <a:spcPts val="0"/>
              </a:spcAft>
              <a:buSzPts val="3200"/>
              <a:buFont typeface="Calibri" panose="020F0502020204030204" pitchFamily="34" charset="0"/>
              <a:buChar char="•"/>
            </a:pPr>
            <a:endParaRPr lang="en-US" sz="1300" u="sng"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animEffect transition="in" filter="fade">
                                      <p:cBhvr>
                                        <p:cTn id="7" dur="500"/>
                                        <p:tgtEl>
                                          <p:spTgt spid="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0" end="0"/>
                                            </p:txEl>
                                          </p:spTgt>
                                        </p:tgtEl>
                                        <p:attrNameLst>
                                          <p:attrName>style.visibility</p:attrName>
                                        </p:attrNameLst>
                                      </p:cBhvr>
                                      <p:to>
                                        <p:strVal val="visible"/>
                                      </p:to>
                                    </p:set>
                                    <p:animEffect transition="in" filter="fade">
                                      <p:cBhvr>
                                        <p:cTn id="12" dur="500"/>
                                        <p:tgtEl>
                                          <p:spTgt spid="1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1" end="1"/>
                                            </p:txEl>
                                          </p:spTgt>
                                        </p:tgtEl>
                                        <p:attrNameLst>
                                          <p:attrName>style.visibility</p:attrName>
                                        </p:attrNameLst>
                                      </p:cBhvr>
                                      <p:to>
                                        <p:strVal val="visible"/>
                                      </p:to>
                                    </p:set>
                                    <p:animEffect transition="in" filter="fade">
                                      <p:cBhvr>
                                        <p:cTn id="17" dur="500"/>
                                        <p:tgtEl>
                                          <p:spTgt spid="1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
                                            <p:txEl>
                                              <p:pRg st="2" end="2"/>
                                            </p:txEl>
                                          </p:spTgt>
                                        </p:tgtEl>
                                        <p:attrNameLst>
                                          <p:attrName>style.visibility</p:attrName>
                                        </p:attrNameLst>
                                      </p:cBhvr>
                                      <p:to>
                                        <p:strVal val="visible"/>
                                      </p:to>
                                    </p:set>
                                    <p:animEffect transition="in" filter="fade">
                                      <p:cBhvr>
                                        <p:cTn id="22" dur="500"/>
                                        <p:tgtEl>
                                          <p:spTgt spid="18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
                                            <p:txEl>
                                              <p:pRg st="3" end="3"/>
                                            </p:txEl>
                                          </p:spTgt>
                                        </p:tgtEl>
                                        <p:attrNameLst>
                                          <p:attrName>style.visibility</p:attrName>
                                        </p:attrNameLst>
                                      </p:cBhvr>
                                      <p:to>
                                        <p:strVal val="visible"/>
                                      </p:to>
                                    </p:set>
                                    <p:animEffect transition="in" filter="fade">
                                      <p:cBhvr>
                                        <p:cTn id="27" dur="500"/>
                                        <p:tgtEl>
                                          <p:spTgt spid="18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9">
                                            <p:txEl>
                                              <p:pRg st="4" end="4"/>
                                            </p:txEl>
                                          </p:spTgt>
                                        </p:tgtEl>
                                        <p:attrNameLst>
                                          <p:attrName>style.visibility</p:attrName>
                                        </p:attrNameLst>
                                      </p:cBhvr>
                                      <p:to>
                                        <p:strVal val="visible"/>
                                      </p:to>
                                    </p:set>
                                    <p:animEffect transition="in" filter="fade">
                                      <p:cBhvr>
                                        <p:cTn id="32" dur="500"/>
                                        <p:tgtEl>
                                          <p:spTgt spid="18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9">
                                            <p:txEl>
                                              <p:pRg st="5" end="5"/>
                                            </p:txEl>
                                          </p:spTgt>
                                        </p:tgtEl>
                                        <p:attrNameLst>
                                          <p:attrName>style.visibility</p:attrName>
                                        </p:attrNameLst>
                                      </p:cBhvr>
                                      <p:to>
                                        <p:strVal val="visible"/>
                                      </p:to>
                                    </p:set>
                                    <p:animEffect transition="in" filter="fade">
                                      <p:cBhvr>
                                        <p:cTn id="37" dur="500"/>
                                        <p:tgtEl>
                                          <p:spTgt spid="18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9">
                                            <p:txEl>
                                              <p:pRg st="6" end="6"/>
                                            </p:txEl>
                                          </p:spTgt>
                                        </p:tgtEl>
                                        <p:attrNameLst>
                                          <p:attrName>style.visibility</p:attrName>
                                        </p:attrNameLst>
                                      </p:cBhvr>
                                      <p:to>
                                        <p:strVal val="visible"/>
                                      </p:to>
                                    </p:set>
                                    <p:animEffect transition="in" filter="fade">
                                      <p:cBhvr>
                                        <p:cTn id="42" dur="500"/>
                                        <p:tgtEl>
                                          <p:spTgt spid="18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9">
                                            <p:txEl>
                                              <p:pRg st="8" end="8"/>
                                            </p:txEl>
                                          </p:spTgt>
                                        </p:tgtEl>
                                        <p:attrNameLst>
                                          <p:attrName>style.visibility</p:attrName>
                                        </p:attrNameLst>
                                      </p:cBhvr>
                                      <p:to>
                                        <p:strVal val="visible"/>
                                      </p:to>
                                    </p:set>
                                    <p:animEffect transition="in" filter="fade">
                                      <p:cBhvr>
                                        <p:cTn id="47" dur="500"/>
                                        <p:tgtEl>
                                          <p:spTgt spid="18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15" name="Google Shape;103;p16" descr="382-1000-668-0-0-1000-668">
            <a:extLst>
              <a:ext uri="{FF2B5EF4-FFF2-40B4-BE49-F238E27FC236}">
                <a16:creationId xmlns:a16="http://schemas.microsoft.com/office/drawing/2014/main" id="{4E24FC97-3A3E-4BCE-B0BB-0A53857ED795}"/>
              </a:ext>
            </a:extLst>
          </p:cNvPr>
          <p:cNvPicPr preferRelativeResize="0"/>
          <p:nvPr/>
        </p:nvPicPr>
        <p:blipFill rotWithShape="1">
          <a:blip r:embed="rId3">
            <a:alphaModFix/>
          </a:blip>
          <a:srcRect/>
          <a:stretch/>
        </p:blipFill>
        <p:spPr>
          <a:xfrm>
            <a:off x="946150" y="1882775"/>
            <a:ext cx="1419225" cy="923925"/>
          </a:xfrm>
          <a:prstGeom prst="rect">
            <a:avLst/>
          </a:prstGeom>
        </p:spPr>
      </p:pic>
      <p:pic>
        <p:nvPicPr>
          <p:cNvPr id="16" name="Google Shape;104;p16" descr="383-1000-668-0-0-1000-668">
            <a:extLst>
              <a:ext uri="{FF2B5EF4-FFF2-40B4-BE49-F238E27FC236}">
                <a16:creationId xmlns:a16="http://schemas.microsoft.com/office/drawing/2014/main" id="{56848358-E186-42AC-979C-36FE961B2C1A}"/>
              </a:ext>
            </a:extLst>
          </p:cNvPr>
          <p:cNvPicPr preferRelativeResize="0"/>
          <p:nvPr/>
        </p:nvPicPr>
        <p:blipFill rotWithShape="1">
          <a:blip r:embed="rId4">
            <a:alphaModFix/>
          </a:blip>
          <a:srcRect/>
          <a:stretch/>
        </p:blipFill>
        <p:spPr>
          <a:xfrm>
            <a:off x="946150" y="2873375"/>
            <a:ext cx="1419225" cy="923925"/>
          </a:xfrm>
          <a:prstGeom prst="rect">
            <a:avLst/>
          </a:prstGeom>
        </p:spPr>
      </p:pic>
      <p:pic>
        <p:nvPicPr>
          <p:cNvPr id="17" name="Google Shape;110;p16" descr="267-1000-669-0-0-1000-669">
            <a:extLst>
              <a:ext uri="{FF2B5EF4-FFF2-40B4-BE49-F238E27FC236}">
                <a16:creationId xmlns:a16="http://schemas.microsoft.com/office/drawing/2014/main" id="{5CF91B8E-9F5B-4B44-BEF0-86587E04D485}"/>
              </a:ext>
            </a:extLst>
          </p:cNvPr>
          <p:cNvPicPr preferRelativeResize="0"/>
          <p:nvPr/>
        </p:nvPicPr>
        <p:blipFill rotWithShape="1">
          <a:blip r:embed="rId5">
            <a:alphaModFix/>
          </a:blip>
          <a:srcRect/>
          <a:stretch/>
        </p:blipFill>
        <p:spPr>
          <a:xfrm>
            <a:off x="946150" y="3863975"/>
            <a:ext cx="1419225" cy="930275"/>
          </a:xfrm>
          <a:prstGeom prst="rect">
            <a:avLst/>
          </a:prstGeom>
        </p:spPr>
      </p:pic>
      <p:pic>
        <p:nvPicPr>
          <p:cNvPr id="18" name="Google Shape;107;p16" descr="264-1000-669-0-0-1000-669">
            <a:extLst>
              <a:ext uri="{FF2B5EF4-FFF2-40B4-BE49-F238E27FC236}">
                <a16:creationId xmlns:a16="http://schemas.microsoft.com/office/drawing/2014/main" id="{9570E606-8C91-422B-9FE4-861731E6DB75}"/>
              </a:ext>
            </a:extLst>
          </p:cNvPr>
          <p:cNvPicPr preferRelativeResize="0"/>
          <p:nvPr/>
        </p:nvPicPr>
        <p:blipFill rotWithShape="1">
          <a:blip r:embed="rId6">
            <a:alphaModFix/>
          </a:blip>
          <a:srcRect/>
          <a:stretch/>
        </p:blipFill>
        <p:spPr>
          <a:xfrm>
            <a:off x="2432050" y="1882775"/>
            <a:ext cx="2160588" cy="1422400"/>
          </a:xfrm>
          <a:prstGeom prst="rect">
            <a:avLst/>
          </a:prstGeom>
        </p:spPr>
      </p:pic>
      <p:pic>
        <p:nvPicPr>
          <p:cNvPr id="19" name="Google Shape;106;p16" descr="263-1000-668-0-0-1000-668">
            <a:extLst>
              <a:ext uri="{FF2B5EF4-FFF2-40B4-BE49-F238E27FC236}">
                <a16:creationId xmlns:a16="http://schemas.microsoft.com/office/drawing/2014/main" id="{95FC1B6A-8F86-4673-A3FB-DE51958287E8}"/>
              </a:ext>
            </a:extLst>
          </p:cNvPr>
          <p:cNvPicPr preferRelativeResize="0"/>
          <p:nvPr/>
        </p:nvPicPr>
        <p:blipFill rotWithShape="1">
          <a:blip r:embed="rId7">
            <a:alphaModFix/>
          </a:blip>
          <a:srcRect/>
          <a:stretch/>
        </p:blipFill>
        <p:spPr>
          <a:xfrm>
            <a:off x="2432050" y="3371850"/>
            <a:ext cx="2160588" cy="1422400"/>
          </a:xfrm>
          <a:prstGeom prst="rect">
            <a:avLst/>
          </a:prstGeom>
        </p:spPr>
      </p:pic>
      <p:pic>
        <p:nvPicPr>
          <p:cNvPr id="20" name="Google Shape;109;p16" descr="266-1000-669-0-0-1000-669">
            <a:extLst>
              <a:ext uri="{FF2B5EF4-FFF2-40B4-BE49-F238E27FC236}">
                <a16:creationId xmlns:a16="http://schemas.microsoft.com/office/drawing/2014/main" id="{7E243E0B-395B-4CB9-98FB-5CDADFF03E2C}"/>
              </a:ext>
            </a:extLst>
          </p:cNvPr>
          <p:cNvPicPr preferRelativeResize="0"/>
          <p:nvPr/>
        </p:nvPicPr>
        <p:blipFill rotWithShape="1">
          <a:blip r:embed="rId8">
            <a:alphaModFix/>
          </a:blip>
          <a:srcRect/>
          <a:stretch/>
        </p:blipFill>
        <p:spPr>
          <a:xfrm>
            <a:off x="4657725" y="1882775"/>
            <a:ext cx="2160588" cy="1422400"/>
          </a:xfrm>
          <a:prstGeom prst="rect">
            <a:avLst/>
          </a:prstGeom>
        </p:spPr>
      </p:pic>
      <p:pic>
        <p:nvPicPr>
          <p:cNvPr id="21" name="Google Shape;108;p16" descr="265-1000-669-0-0-1000-669">
            <a:extLst>
              <a:ext uri="{FF2B5EF4-FFF2-40B4-BE49-F238E27FC236}">
                <a16:creationId xmlns:a16="http://schemas.microsoft.com/office/drawing/2014/main" id="{CC595271-1084-40C7-8EEE-3D57563E0D24}"/>
              </a:ext>
            </a:extLst>
          </p:cNvPr>
          <p:cNvPicPr preferRelativeResize="0"/>
          <p:nvPr/>
        </p:nvPicPr>
        <p:blipFill rotWithShape="1">
          <a:blip r:embed="rId9">
            <a:alphaModFix/>
          </a:blip>
          <a:srcRect/>
          <a:stretch/>
        </p:blipFill>
        <p:spPr>
          <a:xfrm>
            <a:off x="4657725" y="3371850"/>
            <a:ext cx="2160588" cy="1422400"/>
          </a:xfrm>
          <a:prstGeom prst="rect">
            <a:avLst/>
          </a:prstGeom>
        </p:spPr>
      </p:pic>
      <p:pic>
        <p:nvPicPr>
          <p:cNvPr id="22" name="Google Shape;105;p16" descr="384-1000-668-0-0-1000-668">
            <a:extLst>
              <a:ext uri="{FF2B5EF4-FFF2-40B4-BE49-F238E27FC236}">
                <a16:creationId xmlns:a16="http://schemas.microsoft.com/office/drawing/2014/main" id="{0D23B2BD-38F6-45B5-9464-76A096608E6C}"/>
              </a:ext>
            </a:extLst>
          </p:cNvPr>
          <p:cNvPicPr preferRelativeResize="0"/>
          <p:nvPr/>
        </p:nvPicPr>
        <p:blipFill rotWithShape="1">
          <a:blip r:embed="rId10">
            <a:alphaModFix/>
          </a:blip>
          <a:srcRect/>
          <a:stretch/>
        </p:blipFill>
        <p:spPr>
          <a:xfrm>
            <a:off x="6881813" y="1882775"/>
            <a:ext cx="1311275" cy="852488"/>
          </a:xfrm>
          <a:prstGeom prst="rect">
            <a:avLst/>
          </a:prstGeom>
        </p:spPr>
      </p:pic>
      <p:pic>
        <p:nvPicPr>
          <p:cNvPr id="23" name="Google Shape;102;p16" descr="297-669-1000-0-0-669-1000">
            <a:extLst>
              <a:ext uri="{FF2B5EF4-FFF2-40B4-BE49-F238E27FC236}">
                <a16:creationId xmlns:a16="http://schemas.microsoft.com/office/drawing/2014/main" id="{AA4D7369-DAA0-4D50-9BD3-3A7E3E0CD341}"/>
              </a:ext>
            </a:extLst>
          </p:cNvPr>
          <p:cNvPicPr preferRelativeResize="0"/>
          <p:nvPr/>
        </p:nvPicPr>
        <p:blipFill rotWithShape="1">
          <a:blip r:embed="rId11">
            <a:alphaModFix/>
          </a:blip>
          <a:srcRect/>
          <a:stretch/>
        </p:blipFill>
        <p:spPr>
          <a:xfrm>
            <a:off x="6881813" y="2800350"/>
            <a:ext cx="1311275" cy="1992313"/>
          </a:xfrm>
          <a:prstGeom prst="rect">
            <a:avLst/>
          </a:prstGeom>
        </p:spPr>
      </p:pic>
    </p:spTree>
    <p:extLst>
      <p:ext uri="{BB962C8B-B14F-4D97-AF65-F5344CB8AC3E}">
        <p14:creationId xmlns:p14="http://schemas.microsoft.com/office/powerpoint/2010/main" val="27360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1033" name="Rectangle 103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5" name="Rectangle 103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7" name="Straight Connector 103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7" name="Google Shape;157;p21"/>
          <p:cNvSpPr txBox="1"/>
          <p:nvPr/>
        </p:nvSpPr>
        <p:spPr>
          <a:xfrm>
            <a:off x="822960" y="286603"/>
            <a:ext cx="7543800" cy="1450757"/>
          </a:xfrm>
          <a:prstGeom prst="rect">
            <a:avLst/>
          </a:prstGeom>
        </p:spPr>
        <p:txBody>
          <a:bodyPr spcFirstLastPara="1" vert="horz" lIns="91440" tIns="45720" rIns="91440" bIns="45720" rtlCol="0" anchor="b" anchorCtr="0">
            <a:normAutofit/>
          </a:bodyPr>
          <a:lstStyle/>
          <a:p>
            <a:pPr marR="0" lvl="0" indent="0" defTabSz="914400">
              <a:lnSpc>
                <a:spcPct val="85000"/>
              </a:lnSpc>
              <a:spcBef>
                <a:spcPct val="0"/>
              </a:spcBef>
              <a:spcAft>
                <a:spcPts val="600"/>
              </a:spcAft>
              <a:buClr>
                <a:srgbClr val="990033"/>
              </a:buClr>
              <a:buSzPts val="4400"/>
            </a:pPr>
            <a:r>
              <a:rPr lang="en-US" sz="4800" b="1" spc="-50">
                <a:solidFill>
                  <a:schemeClr val="tx1">
                    <a:lumMod val="75000"/>
                    <a:lumOff val="25000"/>
                  </a:schemeClr>
                </a:solidFill>
                <a:latin typeface="+mj-lt"/>
                <a:ea typeface="+mj-ea"/>
                <a:cs typeface="+mj-cs"/>
              </a:rPr>
              <a:t>Home/School Communication…</a:t>
            </a:r>
          </a:p>
        </p:txBody>
      </p:sp>
      <p:sp>
        <p:nvSpPr>
          <p:cNvPr id="3" name="Text Placeholder 2">
            <a:extLst>
              <a:ext uri="{FF2B5EF4-FFF2-40B4-BE49-F238E27FC236}">
                <a16:creationId xmlns:a16="http://schemas.microsoft.com/office/drawing/2014/main" id="{5ABF1476-980B-4A5F-BC45-B7886F541C9F}"/>
              </a:ext>
            </a:extLst>
          </p:cNvPr>
          <p:cNvSpPr>
            <a:spLocks noGrp="1"/>
          </p:cNvSpPr>
          <p:nvPr>
            <p:ph sz="half" idx="1"/>
          </p:nvPr>
        </p:nvSpPr>
        <p:spPr>
          <a:xfrm>
            <a:off x="79830" y="1737361"/>
            <a:ext cx="8694056" cy="4460236"/>
          </a:xfrm>
        </p:spPr>
        <p:txBody>
          <a:bodyPr vert="horz" lIns="0" tIns="45720" rIns="0" bIns="45720" rtlCol="0">
            <a:normAutofit/>
          </a:bodyPr>
          <a:lstStyle/>
          <a:p>
            <a:r>
              <a:rPr lang="en-US" sz="2400" b="1" dirty="0"/>
              <a:t>Seesaw</a:t>
            </a:r>
            <a:r>
              <a:rPr lang="en-US" sz="2400" dirty="0"/>
              <a:t> – This will be our main means of  communication. However, this is not checked daily so if the matter is </a:t>
            </a:r>
            <a:r>
              <a:rPr lang="en-US" sz="2400" b="1" dirty="0"/>
              <a:t>urgent </a:t>
            </a:r>
            <a:r>
              <a:rPr lang="en-US" sz="2400" dirty="0"/>
              <a:t>please contact the office. You can phone the </a:t>
            </a:r>
            <a:r>
              <a:rPr lang="en-US" sz="2400" b="1" dirty="0"/>
              <a:t>school office </a:t>
            </a:r>
            <a:r>
              <a:rPr lang="en-US" sz="2400" dirty="0"/>
              <a:t>to arrange a phone call with a teacher if you would like to chat to me.</a:t>
            </a:r>
          </a:p>
          <a:p>
            <a:pPr marL="0" indent="0">
              <a:buNone/>
            </a:pPr>
            <a:r>
              <a:rPr lang="en-US" sz="2400" b="1" dirty="0"/>
              <a:t> Friday Note </a:t>
            </a:r>
          </a:p>
          <a:p>
            <a:pPr marL="0" indent="0">
              <a:buNone/>
            </a:pPr>
            <a:r>
              <a:rPr lang="en-US" sz="2400" b="1" dirty="0"/>
              <a:t> The </a:t>
            </a:r>
            <a:r>
              <a:rPr lang="en-US" sz="2400" b="1" dirty="0" err="1"/>
              <a:t>Largymore</a:t>
            </a:r>
            <a:r>
              <a:rPr lang="en-US" sz="2400" b="1" dirty="0"/>
              <a:t> Website </a:t>
            </a:r>
          </a:p>
          <a:p>
            <a:pPr marL="0" indent="0">
              <a:buNone/>
            </a:pPr>
            <a:r>
              <a:rPr lang="en-US" sz="2400" b="1" dirty="0"/>
              <a:t> Parent interviews- First will be week beginning 13</a:t>
            </a:r>
            <a:r>
              <a:rPr lang="en-US" sz="2400" b="1" baseline="30000" dirty="0"/>
              <a:t>th</a:t>
            </a:r>
            <a:r>
              <a:rPr lang="en-US" sz="2400" b="1" dirty="0"/>
              <a:t>   November.</a:t>
            </a:r>
          </a:p>
          <a:p>
            <a:pPr marL="0" indent="0">
              <a:buNone/>
            </a:pPr>
            <a:r>
              <a:rPr lang="en-US" sz="2400" b="1" dirty="0"/>
              <a:t> Absence Notes</a:t>
            </a:r>
          </a:p>
          <a:p>
            <a:pPr marL="0" indent="0">
              <a:buNone/>
            </a:pPr>
            <a:r>
              <a:rPr lang="en-US" sz="2400" b="1" dirty="0"/>
              <a:t> PLEASE CHECK BOOK BAGS EVERY DAY &amp; EMPTY THEM </a:t>
            </a:r>
          </a:p>
          <a:p>
            <a:pPr marL="50800" indent="-228600">
              <a:buFont typeface="Calibri" panose="020F0502020204030204" pitchFamily="34" charset="0"/>
              <a:buChar char="•"/>
            </a:pPr>
            <a:endParaRPr lang="en-US" sz="700" dirty="0"/>
          </a:p>
        </p:txBody>
      </p:sp>
      <p:pic>
        <p:nvPicPr>
          <p:cNvPr id="1028" name="Picture 4" descr="Seesaw Help Centre - Covid-19 lockdown - Information for Parents - News -  Royal Road School">
            <a:extLst>
              <a:ext uri="{FF2B5EF4-FFF2-40B4-BE49-F238E27FC236}">
                <a16:creationId xmlns:a16="http://schemas.microsoft.com/office/drawing/2014/main" id="{C2788971-4DB8-4AF3-AC32-6A6F075417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3887" y="364335"/>
            <a:ext cx="2351332" cy="113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50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 name="Google Shape;207;p28"/>
          <p:cNvSpPr txBox="1">
            <a:spLocks noGrp="1"/>
          </p:cNvSpPr>
          <p:nvPr>
            <p:ph type="title"/>
          </p:nvPr>
        </p:nvSpPr>
        <p:spPr>
          <a:xfrm>
            <a:off x="369277" y="605896"/>
            <a:ext cx="2313633" cy="5646208"/>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lt1"/>
              </a:buClr>
              <a:buSzPts val="4400"/>
              <a:buFont typeface="Arial"/>
              <a:buNone/>
            </a:pPr>
            <a:r>
              <a:rPr lang="en-US" sz="3100" b="1" i="0" u="none">
                <a:solidFill>
                  <a:srgbClr val="FFFFFF"/>
                </a:solidFill>
                <a:latin typeface="Arial"/>
                <a:ea typeface="Arial"/>
                <a:cs typeface="Arial"/>
                <a:sym typeface="Arial"/>
              </a:rPr>
              <a:t>Child Protection in School</a:t>
            </a:r>
            <a:endParaRPr lang="en-US" sz="3100" b="1">
              <a:solidFill>
                <a:srgbClr val="FFFFFF"/>
              </a:solidFill>
            </a:endParaRPr>
          </a:p>
        </p:txBody>
      </p:sp>
      <p:sp>
        <p:nvSpPr>
          <p:cNvPr id="221" name="Rectangle 2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2" name="Text Placeholder 211">
            <a:extLst>
              <a:ext uri="{FF2B5EF4-FFF2-40B4-BE49-F238E27FC236}">
                <a16:creationId xmlns:a16="http://schemas.microsoft.com/office/drawing/2014/main" id="{0AD9E1CB-98CC-4D6F-8C3D-C151CB0CF64E}"/>
              </a:ext>
            </a:extLst>
          </p:cNvPr>
          <p:cNvSpPr>
            <a:spLocks noGrp="1"/>
          </p:cNvSpPr>
          <p:nvPr>
            <p:ph idx="1"/>
          </p:nvPr>
        </p:nvSpPr>
        <p:spPr>
          <a:xfrm>
            <a:off x="3244199" y="605896"/>
            <a:ext cx="5122561" cy="5646208"/>
          </a:xfrm>
        </p:spPr>
        <p:txBody>
          <a:bodyPr anchor="ctr">
            <a:normAutofit/>
          </a:bodyPr>
          <a:lstStyle/>
          <a:p>
            <a:pPr marL="342900" lvl="0" indent="-342900" rtl="0">
              <a:spcBef>
                <a:spcPts val="640"/>
              </a:spcBef>
              <a:spcAft>
                <a:spcPts val="0"/>
              </a:spcAft>
              <a:buClr>
                <a:schemeClr val="lt1"/>
              </a:buClr>
              <a:buSzPts val="3200"/>
              <a:buFont typeface="Arial"/>
              <a:buChar char="•"/>
            </a:pPr>
            <a:endParaRPr lang="en-GB" dirty="0"/>
          </a:p>
          <a:p>
            <a:pPr marL="342900" lvl="0" indent="-241300" rtl="0">
              <a:spcBef>
                <a:spcPts val="320"/>
              </a:spcBef>
              <a:spcAft>
                <a:spcPts val="0"/>
              </a:spcAft>
              <a:buClr>
                <a:schemeClr val="lt1"/>
              </a:buClr>
              <a:buSzPts val="1600"/>
              <a:buFont typeface="Arial"/>
              <a:buNone/>
            </a:pPr>
            <a:endParaRPr lang="en-GB" b="1" i="0" u="none" dirty="0">
              <a:latin typeface="Arial"/>
              <a:ea typeface="Arial"/>
              <a:cs typeface="Arial"/>
              <a:sym typeface="Arial"/>
            </a:endParaRPr>
          </a:p>
          <a:p>
            <a:pPr marL="342900" lvl="0" indent="-342900" rtl="0">
              <a:spcBef>
                <a:spcPts val="640"/>
              </a:spcBef>
              <a:spcAft>
                <a:spcPts val="0"/>
              </a:spcAft>
              <a:buClr>
                <a:schemeClr val="lt1"/>
              </a:buClr>
              <a:buSzPts val="3200"/>
              <a:buFont typeface="Arial"/>
              <a:buNone/>
            </a:pPr>
            <a:r>
              <a:rPr lang="en-GB" sz="2400" b="1" u="sng" dirty="0">
                <a:latin typeface="+mj-lt"/>
                <a:ea typeface="Arial"/>
                <a:cs typeface="Calibri" panose="020F0502020204030204" pitchFamily="34" charset="0"/>
                <a:sym typeface="Arial"/>
              </a:rPr>
              <a:t>School Drop off and Pick up-</a:t>
            </a:r>
          </a:p>
          <a:p>
            <a:pPr marL="342900" lvl="0" indent="-342900" rtl="0">
              <a:spcBef>
                <a:spcPts val="640"/>
              </a:spcBef>
              <a:spcAft>
                <a:spcPts val="0"/>
              </a:spcAft>
              <a:buClr>
                <a:schemeClr val="lt1"/>
              </a:buClr>
              <a:buSzPts val="3200"/>
              <a:buFont typeface="Arial"/>
              <a:buNone/>
            </a:pPr>
            <a:r>
              <a:rPr lang="en-GB" sz="2400" b="1" dirty="0">
                <a:latin typeface="+mj-lt"/>
                <a:cs typeface="Calibri" panose="020F0502020204030204" pitchFamily="34" charset="0"/>
              </a:rPr>
              <a:t>       From next week we would appreciate if you would leave your child off at the gate and collect at </a:t>
            </a:r>
            <a:r>
              <a:rPr lang="en-GB" sz="2400" b="1" dirty="0" err="1">
                <a:latin typeface="+mj-lt"/>
                <a:cs typeface="Calibri" panose="020F0502020204030204" pitchFamily="34" charset="0"/>
              </a:rPr>
              <a:t>hometime</a:t>
            </a:r>
            <a:r>
              <a:rPr lang="en-GB" sz="2400" b="1" dirty="0">
                <a:latin typeface="+mj-lt"/>
                <a:cs typeface="Calibri" panose="020F0502020204030204" pitchFamily="34" charset="0"/>
              </a:rPr>
              <a:t> from the gate. </a:t>
            </a:r>
          </a:p>
          <a:p>
            <a:pPr marL="342900" lvl="0" indent="-342900" rtl="0">
              <a:spcBef>
                <a:spcPts val="640"/>
              </a:spcBef>
              <a:spcAft>
                <a:spcPts val="0"/>
              </a:spcAft>
              <a:buClr>
                <a:schemeClr val="lt1"/>
              </a:buClr>
              <a:buSzPts val="3200"/>
              <a:buFont typeface="Arial"/>
              <a:buNone/>
            </a:pPr>
            <a:r>
              <a:rPr lang="en-GB" sz="2400" b="1" dirty="0">
                <a:latin typeface="+mj-lt"/>
                <a:cs typeface="Calibri" panose="020F0502020204030204" pitchFamily="34" charset="0"/>
              </a:rPr>
              <a:t> </a:t>
            </a:r>
          </a:p>
          <a:p>
            <a:pPr marL="342900" lvl="0" indent="-342900" rtl="0">
              <a:spcBef>
                <a:spcPts val="640"/>
              </a:spcBef>
              <a:spcAft>
                <a:spcPts val="0"/>
              </a:spcAft>
              <a:buClr>
                <a:schemeClr val="lt1"/>
              </a:buClr>
              <a:buSzPts val="3200"/>
              <a:buFont typeface="Arial"/>
              <a:buNone/>
            </a:pPr>
            <a:r>
              <a:rPr lang="en-GB" sz="2400" b="1" u="sng" dirty="0" err="1">
                <a:latin typeface="+mj-lt"/>
                <a:cs typeface="Calibri" panose="020F0502020204030204" pitchFamily="34" charset="0"/>
              </a:rPr>
              <a:t>Hometime</a:t>
            </a:r>
            <a:r>
              <a:rPr lang="en-GB" sz="2400" b="1" u="sng" dirty="0">
                <a:latin typeface="+mj-lt"/>
                <a:cs typeface="Calibri" panose="020F0502020204030204" pitchFamily="34" charset="0"/>
              </a:rPr>
              <a:t>-</a:t>
            </a:r>
          </a:p>
          <a:p>
            <a:pPr marL="342900" lvl="0" indent="-342900" rtl="0">
              <a:spcBef>
                <a:spcPts val="640"/>
              </a:spcBef>
              <a:spcAft>
                <a:spcPts val="0"/>
              </a:spcAft>
              <a:buClr>
                <a:schemeClr val="lt1"/>
              </a:buClr>
              <a:buSzPts val="3200"/>
              <a:buFont typeface="Arial"/>
              <a:buNone/>
            </a:pPr>
            <a:r>
              <a:rPr lang="en-GB" sz="2400" b="1" dirty="0">
                <a:latin typeface="+mj-lt"/>
                <a:cs typeface="Calibri" panose="020F0502020204030204" pitchFamily="34" charset="0"/>
              </a:rPr>
              <a:t>       Please talk to your child about waiting in the line until we dismiss them one at a time. This will ensure safety. </a:t>
            </a:r>
          </a:p>
          <a:p>
            <a:pPr marL="342900" lvl="0" indent="-342900" rtl="0">
              <a:spcBef>
                <a:spcPts val="640"/>
              </a:spcBef>
              <a:spcAft>
                <a:spcPts val="0"/>
              </a:spcAft>
              <a:buClr>
                <a:schemeClr val="lt1"/>
              </a:buClr>
              <a:buSzPts val="3200"/>
              <a:buFont typeface="Arial"/>
              <a:buNone/>
            </a:pPr>
            <a:endParaRPr lang="en-GB" sz="2400" b="1" dirty="0">
              <a:latin typeface="+mj-lt"/>
              <a:cs typeface="Calibri" panose="020F0502020204030204" pitchFamily="34" charset="0"/>
            </a:endParaRPr>
          </a:p>
          <a:p>
            <a:pPr marL="342900" lvl="0" indent="-342900" rtl="0">
              <a:spcBef>
                <a:spcPts val="640"/>
              </a:spcBef>
              <a:spcAft>
                <a:spcPts val="0"/>
              </a:spcAft>
              <a:buClr>
                <a:schemeClr val="lt1"/>
              </a:buClr>
              <a:buSzPts val="3200"/>
              <a:buFont typeface="Arial"/>
              <a:buNone/>
            </a:pPr>
            <a:endParaRPr lang="en-GB" b="1" dirty="0">
              <a:latin typeface="+mj-lt"/>
              <a:cs typeface="Calibri" panose="020F0502020204030204" pitchFamily="34" charset="0"/>
            </a:endParaRPr>
          </a:p>
          <a:p>
            <a:pPr marL="342900" lvl="0" indent="-342900" rtl="0">
              <a:spcBef>
                <a:spcPts val="640"/>
              </a:spcBef>
              <a:spcAft>
                <a:spcPts val="0"/>
              </a:spcAft>
              <a:buClr>
                <a:schemeClr val="lt1"/>
              </a:buClr>
              <a:buSzPts val="3200"/>
              <a:buFont typeface="Arial"/>
              <a:buNone/>
            </a:pPr>
            <a:endParaRPr lang="en-GB" b="1" dirty="0">
              <a:latin typeface="+mj-lt"/>
              <a:cs typeface="Calibri" panose="020F0502020204030204" pitchFamily="34" charset="0"/>
            </a:endParaRPr>
          </a:p>
        </p:txBody>
      </p:sp>
    </p:spTree>
    <p:extLst>
      <p:ext uri="{BB962C8B-B14F-4D97-AF65-F5344CB8AC3E}">
        <p14:creationId xmlns:p14="http://schemas.microsoft.com/office/powerpoint/2010/main" val="134241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sp>
        <p:nvSpPr>
          <p:cNvPr id="240" name="Google Shape;240;p32"/>
          <p:cNvSpPr txBox="1">
            <a:spLocks noGrp="1"/>
          </p:cNvSpPr>
          <p:nvPr>
            <p:ph idx="1"/>
          </p:nvPr>
        </p:nvSpPr>
        <p:spPr>
          <a:xfrm>
            <a:off x="1037771" y="176580"/>
            <a:ext cx="7257143" cy="1528850"/>
          </a:xfrm>
          <a:prstGeom prst="rect">
            <a:avLst/>
          </a:prstGeom>
        </p:spPr>
        <p:txBody>
          <a:bodyPr spcFirstLastPara="1" lIns="91425" tIns="45700" rIns="91425" bIns="45700" anchorCtr="0">
            <a:normAutofit/>
          </a:bodyPr>
          <a:lstStyle/>
          <a:p>
            <a:pPr marL="342900" lvl="0" indent="-342900" algn="ctr" rtl="0">
              <a:spcBef>
                <a:spcPts val="0"/>
              </a:spcBef>
              <a:spcAft>
                <a:spcPts val="600"/>
              </a:spcAft>
              <a:buClr>
                <a:schemeClr val="lt1"/>
              </a:buClr>
              <a:buSzPts val="4000"/>
              <a:buFont typeface="Arial"/>
              <a:buNone/>
            </a:pPr>
            <a:r>
              <a:rPr lang="en-GB" sz="4400" b="1" i="1" u="none">
                <a:solidFill>
                  <a:srgbClr val="000000"/>
                </a:solidFill>
                <a:sym typeface="Arial"/>
              </a:rPr>
              <a:t>Thank you very much for coming </a:t>
            </a:r>
            <a:r>
              <a:rPr lang="en-GB" sz="4400" b="1" i="1">
                <a:solidFill>
                  <a:srgbClr val="000000"/>
                </a:solidFill>
              </a:rPr>
              <a:t>today. </a:t>
            </a:r>
          </a:p>
          <a:p>
            <a:pPr marL="342900" lvl="0" indent="-342900" rtl="0">
              <a:spcBef>
                <a:spcPts val="0"/>
              </a:spcBef>
              <a:spcAft>
                <a:spcPts val="600"/>
              </a:spcAft>
              <a:buClr>
                <a:schemeClr val="lt1"/>
              </a:buClr>
              <a:buSzPts val="4000"/>
              <a:buFont typeface="Arial"/>
              <a:buNone/>
            </a:pPr>
            <a:endParaRPr lang="en-GB" sz="1700" b="1" i="1">
              <a:solidFill>
                <a:srgbClr val="000000"/>
              </a:solidFill>
            </a:endParaRPr>
          </a:p>
          <a:p>
            <a:pPr marL="342900" lvl="0" indent="-342900" rtl="0">
              <a:spcBef>
                <a:spcPts val="0"/>
              </a:spcBef>
              <a:spcAft>
                <a:spcPts val="600"/>
              </a:spcAft>
              <a:buClr>
                <a:schemeClr val="lt1"/>
              </a:buClr>
              <a:buSzPts val="4000"/>
              <a:buFont typeface="Arial"/>
              <a:buNone/>
            </a:pPr>
            <a:endParaRPr lang="en-GB" sz="1700" dirty="0"/>
          </a:p>
        </p:txBody>
      </p:sp>
      <p:pic>
        <p:nvPicPr>
          <p:cNvPr id="2" name="Picture 1">
            <a:extLst>
              <a:ext uri="{FF2B5EF4-FFF2-40B4-BE49-F238E27FC236}">
                <a16:creationId xmlns:a16="http://schemas.microsoft.com/office/drawing/2014/main" id="{74038A25-87BF-C362-AF54-C6A87878A703}"/>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flipH="1">
            <a:off x="156742" y="1647372"/>
            <a:ext cx="8958269" cy="4071096"/>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482600" y="321734"/>
            <a:ext cx="5175895" cy="1135737"/>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4400"/>
              <a:buFont typeface="Arial"/>
              <a:buNone/>
            </a:pPr>
            <a:r>
              <a:rPr lang="en-US" sz="3100" b="1" i="0" u="none" dirty="0">
                <a:solidFill>
                  <a:schemeClr val="tx2"/>
                </a:solidFill>
                <a:latin typeface="Arial"/>
                <a:ea typeface="Arial"/>
                <a:cs typeface="Arial"/>
                <a:sym typeface="Arial"/>
              </a:rPr>
              <a:t>Whose who?</a:t>
            </a:r>
            <a:endParaRPr lang="en-US" sz="3100" dirty="0">
              <a:solidFill>
                <a:schemeClr val="tx2"/>
              </a:solidFill>
            </a:endParaRPr>
          </a:p>
        </p:txBody>
      </p:sp>
      <p:sp>
        <p:nvSpPr>
          <p:cNvPr id="97" name="Google Shape;97;p15"/>
          <p:cNvSpPr txBox="1">
            <a:spLocks noGrp="1"/>
          </p:cNvSpPr>
          <p:nvPr>
            <p:ph idx="1"/>
          </p:nvPr>
        </p:nvSpPr>
        <p:spPr>
          <a:xfrm>
            <a:off x="482600" y="1782981"/>
            <a:ext cx="5352591" cy="4393982"/>
          </a:xfrm>
          <a:prstGeom prst="rect">
            <a:avLst/>
          </a:prstGeom>
        </p:spPr>
        <p:txBody>
          <a:bodyPr spcFirstLastPara="1" lIns="91425" tIns="45700" rIns="91425" bIns="45700" anchorCtr="0">
            <a:normAutofit fontScale="92500" lnSpcReduction="10000"/>
          </a:bodyPr>
          <a:lstStyle/>
          <a:p>
            <a:pPr marL="0" marR="0" lvl="0" indent="0" rtl="0">
              <a:spcBef>
                <a:spcPts val="0"/>
              </a:spcBef>
              <a:spcAft>
                <a:spcPts val="0"/>
              </a:spcAft>
              <a:buClr>
                <a:schemeClr val="lt1"/>
              </a:buClr>
              <a:buSzPts val="2800"/>
              <a:buFont typeface="Arial"/>
              <a:buNone/>
            </a:pPr>
            <a:r>
              <a:rPr lang="en-GB" sz="3200" b="1" i="0" u="none" strike="noStrike" cap="none" dirty="0">
                <a:solidFill>
                  <a:srgbClr val="000000"/>
                </a:solidFill>
                <a:latin typeface="Arial"/>
                <a:ea typeface="Arial"/>
                <a:cs typeface="Arial"/>
                <a:sym typeface="Arial"/>
              </a:rPr>
              <a:t>Teacher:</a:t>
            </a:r>
            <a:r>
              <a:rPr lang="en-GB" sz="3200" b="1" dirty="0">
                <a:solidFill>
                  <a:srgbClr val="000000"/>
                </a:solidFill>
              </a:rPr>
              <a:t> </a:t>
            </a:r>
            <a:r>
              <a:rPr lang="en-GB" sz="3200" b="0" i="0" u="none" strike="noStrike" cap="none" dirty="0">
                <a:solidFill>
                  <a:srgbClr val="000000"/>
                </a:solidFill>
                <a:latin typeface="Arial"/>
                <a:ea typeface="Arial"/>
                <a:cs typeface="Arial"/>
                <a:sym typeface="Arial"/>
              </a:rPr>
              <a:t>Mrs Gamble</a:t>
            </a:r>
          </a:p>
          <a:p>
            <a:pPr marL="0" marR="0" lvl="0" indent="0" rtl="0">
              <a:spcBef>
                <a:spcPts val="0"/>
              </a:spcBef>
              <a:spcAft>
                <a:spcPts val="0"/>
              </a:spcAft>
              <a:buClr>
                <a:schemeClr val="lt1"/>
              </a:buClr>
              <a:buSzPts val="2800"/>
              <a:buFont typeface="Arial"/>
              <a:buNone/>
            </a:pPr>
            <a:endParaRPr lang="en-GB" sz="3200" b="1" i="0" u="none" strike="noStrike" cap="none" dirty="0">
              <a:solidFill>
                <a:srgbClr val="000000"/>
              </a:solidFill>
              <a:latin typeface="Arial"/>
              <a:ea typeface="Arial"/>
              <a:cs typeface="Arial"/>
              <a:sym typeface="Arial"/>
            </a:endParaRPr>
          </a:p>
          <a:p>
            <a:pPr marL="0" marR="0" lvl="0" indent="0" rtl="0">
              <a:spcBef>
                <a:spcPts val="0"/>
              </a:spcBef>
              <a:spcAft>
                <a:spcPts val="0"/>
              </a:spcAft>
              <a:buClr>
                <a:schemeClr val="lt1"/>
              </a:buClr>
              <a:buSzPts val="2800"/>
              <a:buFont typeface="Arial"/>
              <a:buNone/>
            </a:pPr>
            <a:r>
              <a:rPr lang="en-GB" sz="3200" b="1" i="0" u="none" strike="noStrike" cap="none" dirty="0">
                <a:solidFill>
                  <a:srgbClr val="000000"/>
                </a:solidFill>
                <a:latin typeface="Arial"/>
                <a:ea typeface="Arial"/>
                <a:cs typeface="Arial"/>
                <a:sym typeface="Arial"/>
              </a:rPr>
              <a:t>Classroom Assistants: </a:t>
            </a:r>
            <a:r>
              <a:rPr lang="en-GB" sz="3200" b="0" i="0" u="none" strike="noStrike" cap="none" dirty="0">
                <a:solidFill>
                  <a:srgbClr val="000000"/>
                </a:solidFill>
                <a:latin typeface="Arial"/>
                <a:ea typeface="Arial"/>
                <a:cs typeface="Arial"/>
                <a:sym typeface="Arial"/>
              </a:rPr>
              <a:t>Mrs Weldon and Mrs Massey</a:t>
            </a:r>
            <a:endParaRPr lang="en-GB" sz="3200" dirty="0">
              <a:solidFill>
                <a:srgbClr val="000000"/>
              </a:solidFill>
            </a:endParaRPr>
          </a:p>
          <a:p>
            <a:pPr marL="0" marR="0" lvl="0" indent="0" rtl="0">
              <a:spcBef>
                <a:spcPts val="560"/>
              </a:spcBef>
              <a:spcAft>
                <a:spcPts val="0"/>
              </a:spcAft>
              <a:buClr>
                <a:schemeClr val="lt1"/>
              </a:buClr>
              <a:buSzPts val="2800"/>
              <a:buFont typeface="Arial"/>
              <a:buNone/>
            </a:pPr>
            <a:endParaRPr lang="en-GB" sz="3200" b="0" i="0" u="none" strike="noStrike" cap="none" dirty="0">
              <a:solidFill>
                <a:srgbClr val="000000"/>
              </a:solidFill>
              <a:latin typeface="Arial"/>
              <a:ea typeface="Arial"/>
              <a:cs typeface="Arial"/>
              <a:sym typeface="Arial"/>
            </a:endParaRPr>
          </a:p>
          <a:p>
            <a:pPr marL="0" marR="0" lvl="0" indent="0" rtl="0">
              <a:spcBef>
                <a:spcPts val="480"/>
              </a:spcBef>
              <a:spcAft>
                <a:spcPts val="0"/>
              </a:spcAft>
              <a:buClr>
                <a:schemeClr val="lt1"/>
              </a:buClr>
              <a:buSzPts val="2400"/>
              <a:buFont typeface="Arial"/>
              <a:buNone/>
            </a:pPr>
            <a:r>
              <a:rPr lang="en-GB" sz="3200" b="1" i="0" u="none" strike="noStrike" cap="none" dirty="0">
                <a:solidFill>
                  <a:srgbClr val="000000"/>
                </a:solidFill>
                <a:latin typeface="Arial"/>
                <a:ea typeface="Arial"/>
                <a:cs typeface="Arial"/>
                <a:sym typeface="Arial"/>
              </a:rPr>
              <a:t>Acting Principal: </a:t>
            </a:r>
            <a:r>
              <a:rPr lang="en-GB" sz="3200" b="0" i="0" u="none" strike="noStrike" cap="none" dirty="0">
                <a:solidFill>
                  <a:srgbClr val="000000"/>
                </a:solidFill>
                <a:latin typeface="Arial"/>
                <a:ea typeface="Arial"/>
                <a:cs typeface="Arial"/>
                <a:sym typeface="Arial"/>
              </a:rPr>
              <a:t>Mr Henry</a:t>
            </a:r>
          </a:p>
          <a:p>
            <a:pPr marL="0" marR="0" lvl="0" indent="0" rtl="0">
              <a:spcBef>
                <a:spcPts val="480"/>
              </a:spcBef>
              <a:spcAft>
                <a:spcPts val="0"/>
              </a:spcAft>
              <a:buClr>
                <a:schemeClr val="lt1"/>
              </a:buClr>
              <a:buSzPts val="2400"/>
              <a:buFont typeface="Arial"/>
              <a:buNone/>
            </a:pPr>
            <a:r>
              <a:rPr lang="en-GB" sz="3200" b="1" dirty="0">
                <a:solidFill>
                  <a:srgbClr val="000000"/>
                </a:solidFill>
              </a:rPr>
              <a:t>Vice Principal</a:t>
            </a:r>
            <a:r>
              <a:rPr lang="en-GB" sz="3200" dirty="0">
                <a:solidFill>
                  <a:srgbClr val="000000"/>
                </a:solidFill>
              </a:rPr>
              <a:t>: Mr Noble</a:t>
            </a:r>
          </a:p>
          <a:p>
            <a:pPr marL="0" marR="0" lvl="0" indent="0" rtl="0">
              <a:spcBef>
                <a:spcPts val="640"/>
              </a:spcBef>
              <a:spcAft>
                <a:spcPts val="0"/>
              </a:spcAft>
              <a:buClr>
                <a:schemeClr val="lt1"/>
              </a:buClr>
              <a:buSzPts val="2400"/>
              <a:buFont typeface="Arial"/>
              <a:buNone/>
            </a:pPr>
            <a:endParaRPr lang="en-GB" sz="3200" b="1" i="0" u="none" strike="noStrike" cap="none" dirty="0">
              <a:solidFill>
                <a:srgbClr val="000000"/>
              </a:solidFill>
              <a:latin typeface="Arial"/>
              <a:ea typeface="Arial"/>
              <a:cs typeface="Arial"/>
              <a:sym typeface="Arial"/>
            </a:endParaRPr>
          </a:p>
          <a:p>
            <a:pPr marL="0" marR="0" lvl="0" indent="0" rtl="0">
              <a:spcBef>
                <a:spcPts val="640"/>
              </a:spcBef>
              <a:spcAft>
                <a:spcPts val="0"/>
              </a:spcAft>
              <a:buClr>
                <a:schemeClr val="lt1"/>
              </a:buClr>
              <a:buSzPts val="2400"/>
              <a:buFont typeface="Arial"/>
              <a:buNone/>
            </a:pPr>
            <a:r>
              <a:rPr lang="en-GB" sz="3200" b="1" i="0" u="none" strike="noStrike" cap="none" dirty="0">
                <a:solidFill>
                  <a:srgbClr val="000000"/>
                </a:solidFill>
                <a:latin typeface="Arial"/>
                <a:ea typeface="Arial"/>
                <a:cs typeface="Arial"/>
                <a:sym typeface="Arial"/>
              </a:rPr>
              <a:t>Secretary: </a:t>
            </a:r>
            <a:r>
              <a:rPr lang="en-GB" sz="3200" b="0" i="0" u="none" strike="noStrike" cap="none" dirty="0">
                <a:solidFill>
                  <a:srgbClr val="000000"/>
                </a:solidFill>
                <a:latin typeface="Arial"/>
                <a:ea typeface="Arial"/>
                <a:cs typeface="Arial"/>
                <a:sym typeface="Arial"/>
              </a:rPr>
              <a:t>Mrs Martin </a:t>
            </a:r>
            <a:r>
              <a:rPr lang="en-GB" sz="2400" b="0" i="0" u="none" strike="noStrike" cap="none" dirty="0">
                <a:solidFill>
                  <a:srgbClr val="000000"/>
                </a:solidFill>
                <a:latin typeface="Arial"/>
                <a:ea typeface="Arial"/>
                <a:cs typeface="Arial"/>
                <a:sym typeface="Arial"/>
              </a:rPr>
              <a:t>			</a:t>
            </a:r>
            <a:endParaRPr lang="en-GB" sz="2400" dirty="0">
              <a:solidFill>
                <a:srgbClr val="000000"/>
              </a:solidFill>
            </a:endParaRPr>
          </a:p>
        </p:txBody>
      </p:sp>
      <p:pic>
        <p:nvPicPr>
          <p:cNvPr id="3076" name="Picture 4" descr="100+ Best School/Teacher Clip Art images | clip art, teacher clipart,  school teacher">
            <a:extLst>
              <a:ext uri="{FF2B5EF4-FFF2-40B4-BE49-F238E27FC236}">
                <a16:creationId xmlns:a16="http://schemas.microsoft.com/office/drawing/2014/main" id="{27752276-588A-4B8A-ABFB-CF9F7B298D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9901" y="1810917"/>
            <a:ext cx="2571498" cy="3236164"/>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480058" y="-224970"/>
            <a:ext cx="3728158" cy="1159928"/>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4400"/>
              <a:buFont typeface="Arial"/>
              <a:buNone/>
            </a:pPr>
            <a:r>
              <a:rPr lang="en-US" sz="3100" b="1" i="0" u="none" dirty="0">
                <a:solidFill>
                  <a:schemeClr val="tx2"/>
                </a:solidFill>
                <a:latin typeface="Arial"/>
                <a:ea typeface="Arial"/>
                <a:cs typeface="Arial"/>
                <a:sym typeface="Arial"/>
              </a:rPr>
              <a:t>What </a:t>
            </a:r>
            <a:r>
              <a:rPr lang="en-US" sz="3100" b="1" dirty="0">
                <a:solidFill>
                  <a:schemeClr val="tx2"/>
                </a:solidFill>
                <a:latin typeface="Arial"/>
                <a:ea typeface="Arial"/>
                <a:cs typeface="Arial"/>
                <a:sym typeface="Arial"/>
              </a:rPr>
              <a:t>do P1 </a:t>
            </a:r>
            <a:r>
              <a:rPr lang="en-US" sz="3100" b="1" i="0" u="none" dirty="0">
                <a:solidFill>
                  <a:schemeClr val="tx2"/>
                </a:solidFill>
                <a:latin typeface="Arial"/>
                <a:ea typeface="Arial"/>
                <a:cs typeface="Arial"/>
                <a:sym typeface="Arial"/>
              </a:rPr>
              <a:t>need? </a:t>
            </a:r>
            <a:endParaRPr lang="en-US" sz="3100" dirty="0">
              <a:solidFill>
                <a:schemeClr val="tx2"/>
              </a:solidFill>
            </a:endParaRPr>
          </a:p>
        </p:txBody>
      </p:sp>
      <p:sp>
        <p:nvSpPr>
          <p:cNvPr id="116" name="Google Shape;116;p17"/>
          <p:cNvSpPr txBox="1">
            <a:spLocks noGrp="1"/>
          </p:cNvSpPr>
          <p:nvPr>
            <p:ph idx="1"/>
          </p:nvPr>
        </p:nvSpPr>
        <p:spPr>
          <a:xfrm>
            <a:off x="192232" y="1381991"/>
            <a:ext cx="4162953" cy="4956465"/>
          </a:xfrm>
          <a:prstGeom prst="rect">
            <a:avLst/>
          </a:prstGeom>
        </p:spPr>
        <p:txBody>
          <a:bodyPr spcFirstLastPara="1" lIns="91425" tIns="45700" rIns="91425" bIns="45700" anchorCtr="0">
            <a:noAutofit/>
          </a:bodyPr>
          <a:lstStyle/>
          <a:p>
            <a:pPr marL="342900" marR="0" lvl="0" indent="-342900" rtl="0">
              <a:spcBef>
                <a:spcPts val="0"/>
              </a:spcBef>
              <a:spcAft>
                <a:spcPts val="0"/>
              </a:spcAft>
              <a:buClr>
                <a:schemeClr val="lt1"/>
              </a:buClr>
              <a:buSzPts val="3200"/>
              <a:buFont typeface="Arial"/>
              <a:buChar char="•"/>
            </a:pPr>
            <a:r>
              <a:rPr lang="en-GB" sz="1800" b="1" i="0" u="none" strike="noStrike" cap="none" dirty="0">
                <a:solidFill>
                  <a:srgbClr val="000000"/>
                </a:solidFill>
                <a:ea typeface="Arial"/>
                <a:cs typeface="Arial"/>
                <a:sym typeface="Arial"/>
              </a:rPr>
              <a:t>Clear book bag/ Homework Folder- </a:t>
            </a:r>
            <a:r>
              <a:rPr lang="en-GB" sz="1800" i="0" u="none" strike="noStrike" cap="none" dirty="0">
                <a:solidFill>
                  <a:srgbClr val="000000"/>
                </a:solidFill>
                <a:ea typeface="Arial"/>
                <a:cs typeface="Calibri" panose="020F0502020204030204" pitchFamily="34" charset="0"/>
                <a:sym typeface="Arial"/>
              </a:rPr>
              <a:t>Please look after these</a:t>
            </a:r>
            <a:r>
              <a:rPr lang="en-GB" sz="1800" i="0" u="none" strike="noStrike" cap="none" dirty="0">
                <a:solidFill>
                  <a:srgbClr val="000000"/>
                </a:solidFill>
                <a:ea typeface="Arial"/>
                <a:cs typeface="Arial"/>
                <a:sym typeface="Arial"/>
              </a:rPr>
              <a:t>.</a:t>
            </a:r>
          </a:p>
          <a:p>
            <a:pPr marL="0" marR="0" lvl="0" indent="0" rtl="0">
              <a:spcBef>
                <a:spcPts val="0"/>
              </a:spcBef>
              <a:spcAft>
                <a:spcPts val="0"/>
              </a:spcAft>
              <a:buClr>
                <a:schemeClr val="lt1"/>
              </a:buClr>
              <a:buSzPts val="3200"/>
              <a:buNone/>
            </a:pPr>
            <a:endParaRPr lang="en-GB" sz="1800" i="0" u="none" strike="noStrike" cap="none" dirty="0">
              <a:solidFill>
                <a:srgbClr val="000000"/>
              </a:solidFill>
              <a:ea typeface="Arial"/>
              <a:cs typeface="Arial"/>
              <a:sym typeface="Arial"/>
            </a:endParaRPr>
          </a:p>
          <a:p>
            <a:pPr marL="342900" marR="0" lvl="0" indent="-342900" rtl="0">
              <a:spcBef>
                <a:spcPts val="0"/>
              </a:spcBef>
              <a:spcAft>
                <a:spcPts val="0"/>
              </a:spcAft>
              <a:buClr>
                <a:schemeClr val="lt1"/>
              </a:buClr>
              <a:buSzPts val="3200"/>
              <a:buFont typeface="Arial"/>
              <a:buChar char="•"/>
            </a:pPr>
            <a:r>
              <a:rPr lang="en-GB" sz="1800" b="1" i="0" u="none" strike="noStrike" cap="none" dirty="0">
                <a:solidFill>
                  <a:srgbClr val="000000"/>
                </a:solidFill>
                <a:ea typeface="Arial"/>
                <a:cs typeface="Arial"/>
                <a:sym typeface="Arial"/>
              </a:rPr>
              <a:t>Labelled Coats everyday.</a:t>
            </a:r>
          </a:p>
          <a:p>
            <a:pPr marL="342900" marR="0" lvl="0" indent="-342900" rtl="0">
              <a:spcBef>
                <a:spcPts val="0"/>
              </a:spcBef>
              <a:spcAft>
                <a:spcPts val="0"/>
              </a:spcAft>
              <a:buClr>
                <a:schemeClr val="lt1"/>
              </a:buClr>
              <a:buSzPts val="3200"/>
              <a:buFont typeface="Arial"/>
              <a:buChar char="•"/>
            </a:pPr>
            <a:endParaRPr lang="en-GB" sz="1800" i="0" u="none" strike="noStrike" cap="none" dirty="0">
              <a:solidFill>
                <a:srgbClr val="000000"/>
              </a:solidFill>
              <a:ea typeface="Arial"/>
              <a:cs typeface="Arial"/>
              <a:sym typeface="Arial"/>
            </a:endParaRPr>
          </a:p>
          <a:p>
            <a:pPr marL="342900" marR="0" lvl="0" indent="-342900" rtl="0">
              <a:spcBef>
                <a:spcPts val="640"/>
              </a:spcBef>
              <a:spcAft>
                <a:spcPts val="0"/>
              </a:spcAft>
              <a:buClr>
                <a:schemeClr val="lt1"/>
              </a:buClr>
              <a:buSzPts val="3200"/>
              <a:buFont typeface="Arial"/>
              <a:buChar char="•"/>
            </a:pPr>
            <a:r>
              <a:rPr lang="en-GB" sz="1800" b="1" i="0" u="none" strike="noStrike" cap="none" dirty="0">
                <a:solidFill>
                  <a:srgbClr val="000000"/>
                </a:solidFill>
                <a:ea typeface="Arial"/>
                <a:cs typeface="Arial"/>
                <a:sym typeface="Arial"/>
              </a:rPr>
              <a:t>Water bottle </a:t>
            </a:r>
            <a:r>
              <a:rPr lang="en-GB" sz="1800" b="0" i="0" u="none" strike="noStrike" cap="none" dirty="0">
                <a:solidFill>
                  <a:srgbClr val="000000"/>
                </a:solidFill>
                <a:ea typeface="Arial"/>
                <a:cs typeface="Arial"/>
                <a:sym typeface="Arial"/>
              </a:rPr>
              <a:t>(labelled) – kept in tray outside classroom for </a:t>
            </a:r>
            <a:r>
              <a:rPr lang="en-GB" sz="1800" dirty="0">
                <a:solidFill>
                  <a:srgbClr val="000000"/>
                </a:solidFill>
              </a:rPr>
              <a:t>when they want a drink</a:t>
            </a:r>
            <a:r>
              <a:rPr lang="en-GB" sz="1800" b="0" i="0" u="none" strike="noStrike" cap="none" dirty="0">
                <a:solidFill>
                  <a:srgbClr val="000000"/>
                </a:solidFill>
                <a:ea typeface="Arial"/>
                <a:cs typeface="Arial"/>
                <a:sym typeface="Arial"/>
              </a:rPr>
              <a:t>. </a:t>
            </a:r>
          </a:p>
          <a:p>
            <a:pPr marL="342900" marR="0" lvl="0" indent="-342900" rtl="0">
              <a:spcBef>
                <a:spcPts val="640"/>
              </a:spcBef>
              <a:spcAft>
                <a:spcPts val="0"/>
              </a:spcAft>
              <a:buClr>
                <a:schemeClr val="lt1"/>
              </a:buClr>
              <a:buSzPts val="3200"/>
              <a:buFont typeface="Arial"/>
              <a:buChar char="•"/>
            </a:pPr>
            <a:endParaRPr lang="en-GB" sz="1800" b="0" i="0" u="none" strike="noStrike" cap="none" dirty="0">
              <a:solidFill>
                <a:srgbClr val="000000"/>
              </a:solidFill>
              <a:ea typeface="Arial"/>
              <a:cs typeface="Arial"/>
              <a:sym typeface="Arial"/>
            </a:endParaRPr>
          </a:p>
          <a:p>
            <a:pPr marL="342900" marR="0" lvl="0" indent="-342900" rtl="0">
              <a:spcBef>
                <a:spcPts val="640"/>
              </a:spcBef>
              <a:spcAft>
                <a:spcPts val="0"/>
              </a:spcAft>
              <a:buClr>
                <a:schemeClr val="lt1"/>
              </a:buClr>
              <a:buSzPts val="3200"/>
              <a:buFont typeface="Arial"/>
              <a:buChar char="•"/>
            </a:pPr>
            <a:r>
              <a:rPr lang="en-GB" sz="1800" b="1" dirty="0">
                <a:solidFill>
                  <a:srgbClr val="000000"/>
                </a:solidFill>
              </a:rPr>
              <a:t>PE- </a:t>
            </a:r>
            <a:r>
              <a:rPr lang="en-GB" sz="1800" dirty="0">
                <a:solidFill>
                  <a:srgbClr val="000000"/>
                </a:solidFill>
              </a:rPr>
              <a:t>Please wear PE Kit on </a:t>
            </a:r>
            <a:r>
              <a:rPr lang="en-GB" sz="1800" b="1" dirty="0">
                <a:solidFill>
                  <a:srgbClr val="000000"/>
                </a:solidFill>
              </a:rPr>
              <a:t>Wednesdays and Thursdays</a:t>
            </a:r>
            <a:r>
              <a:rPr lang="en-GB" sz="1800" dirty="0">
                <a:solidFill>
                  <a:srgbClr val="000000"/>
                </a:solidFill>
              </a:rPr>
              <a:t>. Please bring in black plimsoles.</a:t>
            </a:r>
          </a:p>
          <a:p>
            <a:pPr marL="0" marR="0" lvl="0" indent="0" rtl="0">
              <a:spcBef>
                <a:spcPts val="640"/>
              </a:spcBef>
              <a:spcAft>
                <a:spcPts val="0"/>
              </a:spcAft>
              <a:buClr>
                <a:schemeClr val="lt1"/>
              </a:buClr>
              <a:buSzPts val="3200"/>
              <a:buNone/>
            </a:pPr>
            <a:r>
              <a:rPr lang="en-GB" sz="1800" dirty="0">
                <a:solidFill>
                  <a:srgbClr val="000000"/>
                </a:solidFill>
                <a:sym typeface="Arial"/>
              </a:rPr>
              <a:t>     </a:t>
            </a:r>
          </a:p>
          <a:p>
            <a:pPr marL="0" marR="0" lvl="0" indent="0" rtl="0">
              <a:spcBef>
                <a:spcPts val="640"/>
              </a:spcBef>
              <a:spcAft>
                <a:spcPts val="0"/>
              </a:spcAft>
              <a:buClr>
                <a:schemeClr val="lt1"/>
              </a:buClr>
              <a:buSzPts val="3200"/>
              <a:buNone/>
            </a:pPr>
            <a:r>
              <a:rPr lang="en-GB" sz="1800" b="1" i="0" u="none" strike="noStrike" cap="none" dirty="0">
                <a:solidFill>
                  <a:srgbClr val="000000"/>
                </a:solidFill>
                <a:ea typeface="Arial"/>
                <a:cs typeface="Arial"/>
                <a:sym typeface="Arial"/>
              </a:rPr>
              <a:t>      Outdoor Play-</a:t>
            </a:r>
          </a:p>
          <a:p>
            <a:pPr marL="342900" marR="0" lvl="0" indent="-342900" rtl="0">
              <a:spcBef>
                <a:spcPts val="640"/>
              </a:spcBef>
              <a:spcAft>
                <a:spcPts val="0"/>
              </a:spcAft>
              <a:buClr>
                <a:schemeClr val="lt1"/>
              </a:buClr>
              <a:buSzPts val="3200"/>
              <a:buFont typeface="Arial"/>
              <a:buChar char="•"/>
            </a:pPr>
            <a:r>
              <a:rPr lang="en-GB" sz="1800" dirty="0">
                <a:solidFill>
                  <a:srgbClr val="000000"/>
                </a:solidFill>
              </a:rPr>
              <a:t>Please send in labelled Wellington Boots  as soon as you can. These will remain in school all year.</a:t>
            </a:r>
            <a:endParaRPr lang="en-GB" sz="1800" i="0" u="none" strike="noStrike" cap="none" dirty="0">
              <a:solidFill>
                <a:srgbClr val="000000"/>
              </a:solidFill>
              <a:ea typeface="Arial"/>
              <a:cs typeface="Arial"/>
              <a:sym typeface="Arial"/>
            </a:endParaRPr>
          </a:p>
          <a:p>
            <a:pPr marL="342900" marR="0" lvl="0" indent="-139700" rtl="0">
              <a:spcBef>
                <a:spcPts val="640"/>
              </a:spcBef>
              <a:spcAft>
                <a:spcPts val="0"/>
              </a:spcAft>
              <a:buClr>
                <a:schemeClr val="lt1"/>
              </a:buClr>
              <a:buSzPts val="3200"/>
              <a:buFont typeface="Arial"/>
              <a:buNone/>
            </a:pPr>
            <a:endParaRPr lang="en-GB" sz="1800" b="0" i="0" u="none" dirty="0">
              <a:latin typeface="Arial"/>
              <a:ea typeface="Arial"/>
              <a:cs typeface="Arial"/>
              <a:sym typeface="Arial"/>
            </a:endParaRPr>
          </a:p>
        </p:txBody>
      </p:sp>
      <p:pic>
        <p:nvPicPr>
          <p:cNvPr id="118" name="Google Shape;118;p17" descr="C:\Users\rhume500\AppData\Local\Microsoft\Windows\Temporary Internet Files\Content.IE5\10A3NU0W\MC900351242[1].wmf"/>
          <p:cNvPicPr preferRelativeResize="0"/>
          <p:nvPr/>
        </p:nvPicPr>
        <p:blipFill rotWithShape="1">
          <a:blip r:embed="rId3"/>
          <a:stretch/>
        </p:blipFill>
        <p:spPr>
          <a:xfrm>
            <a:off x="4788816" y="639875"/>
            <a:ext cx="1329181" cy="1966396"/>
          </a:xfrm>
          <a:prstGeom prst="rect">
            <a:avLst/>
          </a:prstGeom>
          <a:noFill/>
        </p:spPr>
      </p:pic>
      <p:pic>
        <p:nvPicPr>
          <p:cNvPr id="119" name="Google Shape;119;p17" descr="C:\Users\rhume500\AppData\Local\Microsoft\Windows\Temporary Internet Files\Content.IE5\RU6AXRQD\Screen_Shot_2014-07-30_at_5.51.43_PM[1].png"/>
          <p:cNvPicPr preferRelativeResize="0"/>
          <p:nvPr/>
        </p:nvPicPr>
        <p:blipFill rotWithShape="1">
          <a:blip r:embed="rId4"/>
          <a:stretch/>
        </p:blipFill>
        <p:spPr>
          <a:xfrm>
            <a:off x="6698597" y="791852"/>
            <a:ext cx="1766674" cy="1725105"/>
          </a:xfrm>
          <a:prstGeom prst="rect">
            <a:avLst/>
          </a:prstGeom>
          <a:noFill/>
        </p:spPr>
      </p:pic>
      <p:pic>
        <p:nvPicPr>
          <p:cNvPr id="117" name="Google Shape;117;p17" descr="C:\Users\rhume500\AppData\Local\Microsoft\Windows\Temporary Internet Files\Content.IE5\MHIM8N3U\MC900234478[1].wmf"/>
          <p:cNvPicPr preferRelativeResize="0"/>
          <p:nvPr/>
        </p:nvPicPr>
        <p:blipFill rotWithShape="1">
          <a:blip r:embed="rId5"/>
          <a:stretch/>
        </p:blipFill>
        <p:spPr>
          <a:xfrm>
            <a:off x="4490767" y="2862807"/>
            <a:ext cx="1847908" cy="1586644"/>
          </a:xfrm>
          <a:prstGeom prst="rect">
            <a:avLst/>
          </a:prstGeom>
          <a:noFill/>
        </p:spPr>
      </p:pic>
      <p:pic>
        <p:nvPicPr>
          <p:cNvPr id="120" name="Google Shape;120;p17" descr="C:\Users\rhume500\AppData\Local\Microsoft\Windows\Temporary Internet Files\Content.IE5\RU6AXRQD\1shoes6-med[1].jpg"/>
          <p:cNvPicPr preferRelativeResize="0"/>
          <p:nvPr/>
        </p:nvPicPr>
        <p:blipFill rotWithShape="1">
          <a:blip r:embed="rId6"/>
          <a:stretch/>
        </p:blipFill>
        <p:spPr>
          <a:xfrm>
            <a:off x="6830675" y="2773494"/>
            <a:ext cx="1847908" cy="1675958"/>
          </a:xfrm>
          <a:prstGeom prst="rect">
            <a:avLst/>
          </a:prstGeom>
          <a:noFill/>
        </p:spPr>
      </p:pic>
      <p:pic>
        <p:nvPicPr>
          <p:cNvPr id="1028" name="Picture 4" descr="Illustration of person in red wellington boots stepping">
            <a:extLst>
              <a:ext uri="{FF2B5EF4-FFF2-40B4-BE49-F238E27FC236}">
                <a16:creationId xmlns:a16="http://schemas.microsoft.com/office/drawing/2014/main" id="{FA1C8FB3-C46F-D707-F492-99E88CCD9D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287" y="4557486"/>
            <a:ext cx="2295301" cy="180539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24" name="Google Shape;125;p18" descr="1209_2_thumb">
            <a:extLst>
              <a:ext uri="{FF2B5EF4-FFF2-40B4-BE49-F238E27FC236}">
                <a16:creationId xmlns:a16="http://schemas.microsoft.com/office/drawing/2014/main" id="{246DE4DC-7425-4574-B155-2DE668B1A895}"/>
              </a:ext>
            </a:extLst>
          </p:cNvPr>
          <p:cNvPicPr preferRelativeResize="0"/>
          <p:nvPr/>
        </p:nvPicPr>
        <p:blipFill rotWithShape="1">
          <a:blip r:embed="rId3">
            <a:alphaModFix/>
          </a:blip>
          <a:srcRect/>
          <a:stretch/>
        </p:blipFill>
        <p:spPr>
          <a:xfrm>
            <a:off x="520700" y="555625"/>
            <a:ext cx="1784350" cy="2449513"/>
          </a:xfrm>
          <a:prstGeom prst="rect">
            <a:avLst/>
          </a:prstGeom>
        </p:spPr>
      </p:pic>
      <p:pic>
        <p:nvPicPr>
          <p:cNvPr id="25" name="Google Shape;127;p18" descr="1210_2">
            <a:extLst>
              <a:ext uri="{FF2B5EF4-FFF2-40B4-BE49-F238E27FC236}">
                <a16:creationId xmlns:a16="http://schemas.microsoft.com/office/drawing/2014/main" id="{C8728064-2C52-4AB7-83A0-79B7A0202710}"/>
              </a:ext>
            </a:extLst>
          </p:cNvPr>
          <p:cNvPicPr preferRelativeResize="0"/>
          <p:nvPr/>
        </p:nvPicPr>
        <p:blipFill rotWithShape="1">
          <a:blip r:embed="rId4">
            <a:alphaModFix/>
          </a:blip>
          <a:srcRect/>
          <a:stretch/>
        </p:blipFill>
        <p:spPr>
          <a:xfrm>
            <a:off x="2378075" y="555625"/>
            <a:ext cx="1776413" cy="2449513"/>
          </a:xfrm>
          <a:prstGeom prst="rect">
            <a:avLst/>
          </a:prstGeom>
        </p:spPr>
      </p:pic>
      <p:pic>
        <p:nvPicPr>
          <p:cNvPr id="26" name="Google Shape;131;p18" descr="945_2_thumb">
            <a:extLst>
              <a:ext uri="{FF2B5EF4-FFF2-40B4-BE49-F238E27FC236}">
                <a16:creationId xmlns:a16="http://schemas.microsoft.com/office/drawing/2014/main" id="{25C3B2E9-FF05-49C2-B057-B3EE7A1245FE}"/>
              </a:ext>
            </a:extLst>
          </p:cNvPr>
          <p:cNvPicPr preferRelativeResize="0"/>
          <p:nvPr/>
        </p:nvPicPr>
        <p:blipFill rotWithShape="1">
          <a:blip r:embed="rId5">
            <a:alphaModFix/>
          </a:blip>
          <a:srcRect/>
          <a:stretch/>
        </p:blipFill>
        <p:spPr>
          <a:xfrm>
            <a:off x="4229100" y="555625"/>
            <a:ext cx="2357438" cy="2449513"/>
          </a:xfrm>
          <a:prstGeom prst="rect">
            <a:avLst/>
          </a:prstGeom>
        </p:spPr>
      </p:pic>
      <p:pic>
        <p:nvPicPr>
          <p:cNvPr id="27" name="Google Shape;132;p18" descr="1041_2_thumb">
            <a:extLst>
              <a:ext uri="{FF2B5EF4-FFF2-40B4-BE49-F238E27FC236}">
                <a16:creationId xmlns:a16="http://schemas.microsoft.com/office/drawing/2014/main" id="{BDA9815B-9211-4A61-8E8A-7FFAB4BB01A8}"/>
              </a:ext>
            </a:extLst>
          </p:cNvPr>
          <p:cNvPicPr preferRelativeResize="0"/>
          <p:nvPr/>
        </p:nvPicPr>
        <p:blipFill rotWithShape="1">
          <a:blip r:embed="rId6">
            <a:alphaModFix/>
          </a:blip>
          <a:srcRect/>
          <a:stretch/>
        </p:blipFill>
        <p:spPr>
          <a:xfrm>
            <a:off x="6661150" y="555625"/>
            <a:ext cx="1960563" cy="2449513"/>
          </a:xfrm>
          <a:prstGeom prst="rect">
            <a:avLst/>
          </a:prstGeom>
        </p:spPr>
      </p:pic>
      <p:pic>
        <p:nvPicPr>
          <p:cNvPr id="28" name="Google Shape;130;p18" descr="585_2_thumb">
            <a:extLst>
              <a:ext uri="{FF2B5EF4-FFF2-40B4-BE49-F238E27FC236}">
                <a16:creationId xmlns:a16="http://schemas.microsoft.com/office/drawing/2014/main" id="{9B98C206-511C-4A39-B574-F9E360F6D5E7}"/>
              </a:ext>
            </a:extLst>
          </p:cNvPr>
          <p:cNvPicPr preferRelativeResize="0"/>
          <p:nvPr/>
        </p:nvPicPr>
        <p:blipFill rotWithShape="1">
          <a:blip r:embed="rId7">
            <a:alphaModFix/>
          </a:blip>
          <a:srcRect/>
          <a:stretch/>
        </p:blipFill>
        <p:spPr>
          <a:xfrm>
            <a:off x="520700" y="3078163"/>
            <a:ext cx="1404938" cy="2106613"/>
          </a:xfrm>
          <a:prstGeom prst="rect">
            <a:avLst/>
          </a:prstGeom>
        </p:spPr>
      </p:pic>
      <p:pic>
        <p:nvPicPr>
          <p:cNvPr id="29" name="Google Shape;129;p18" descr="124_2_thumb">
            <a:extLst>
              <a:ext uri="{FF2B5EF4-FFF2-40B4-BE49-F238E27FC236}">
                <a16:creationId xmlns:a16="http://schemas.microsoft.com/office/drawing/2014/main" id="{9522FFB7-2983-4D10-8FFE-E8C17904FC12}"/>
              </a:ext>
            </a:extLst>
          </p:cNvPr>
          <p:cNvPicPr preferRelativeResize="0"/>
          <p:nvPr/>
        </p:nvPicPr>
        <p:blipFill rotWithShape="1">
          <a:blip r:embed="rId8">
            <a:alphaModFix/>
          </a:blip>
          <a:srcRect/>
          <a:stretch/>
        </p:blipFill>
        <p:spPr>
          <a:xfrm>
            <a:off x="2000250" y="3078163"/>
            <a:ext cx="1736725" cy="2106613"/>
          </a:xfrm>
          <a:prstGeom prst="rect">
            <a:avLst/>
          </a:prstGeom>
        </p:spPr>
      </p:pic>
      <p:pic>
        <p:nvPicPr>
          <p:cNvPr id="30" name="Google Shape;133;p18" descr="lg_uniform_shop">
            <a:extLst>
              <a:ext uri="{FF2B5EF4-FFF2-40B4-BE49-F238E27FC236}">
                <a16:creationId xmlns:a16="http://schemas.microsoft.com/office/drawing/2014/main" id="{3509E071-E1B2-4EE7-922B-55879CFBBA72}"/>
              </a:ext>
            </a:extLst>
          </p:cNvPr>
          <p:cNvPicPr preferRelativeResize="0"/>
          <p:nvPr/>
        </p:nvPicPr>
        <p:blipFill rotWithShape="1">
          <a:blip r:embed="rId9">
            <a:alphaModFix/>
          </a:blip>
          <a:srcRect/>
          <a:stretch/>
        </p:blipFill>
        <p:spPr>
          <a:xfrm>
            <a:off x="3810000" y="3078163"/>
            <a:ext cx="2830513" cy="2106613"/>
          </a:xfrm>
          <a:prstGeom prst="rect">
            <a:avLst/>
          </a:prstGeom>
        </p:spPr>
      </p:pic>
      <p:pic>
        <p:nvPicPr>
          <p:cNvPr id="31" name="Google Shape;128;p18" descr="1213_2_thumb">
            <a:extLst>
              <a:ext uri="{FF2B5EF4-FFF2-40B4-BE49-F238E27FC236}">
                <a16:creationId xmlns:a16="http://schemas.microsoft.com/office/drawing/2014/main" id="{DC2964E2-2EA7-4362-B019-682DCB30CA31}"/>
              </a:ext>
            </a:extLst>
          </p:cNvPr>
          <p:cNvPicPr preferRelativeResize="0"/>
          <p:nvPr/>
        </p:nvPicPr>
        <p:blipFill rotWithShape="1">
          <a:blip r:embed="rId10">
            <a:alphaModFix/>
          </a:blip>
          <a:srcRect/>
          <a:stretch/>
        </p:blipFill>
        <p:spPr>
          <a:xfrm>
            <a:off x="6713538" y="3078163"/>
            <a:ext cx="1906588" cy="2106613"/>
          </a:xfrm>
          <a:prstGeom prst="rect">
            <a:avLst/>
          </a:prstGeom>
        </p:spPr>
      </p:pic>
      <p:sp>
        <p:nvSpPr>
          <p:cNvPr id="32" name="Google Shape;134;p18">
            <a:extLst>
              <a:ext uri="{FF2B5EF4-FFF2-40B4-BE49-F238E27FC236}">
                <a16:creationId xmlns:a16="http://schemas.microsoft.com/office/drawing/2014/main" id="{5A45601F-1F11-4AB8-B85B-107E4EA2A005}"/>
              </a:ext>
            </a:extLst>
          </p:cNvPr>
          <p:cNvSpPr txBox="1">
            <a:spLocks noGrp="1"/>
          </p:cNvSpPr>
          <p:nvPr>
            <p:ph type="title"/>
          </p:nvPr>
        </p:nvSpPr>
        <p:spPr>
          <a:xfrm>
            <a:off x="628650" y="5358141"/>
            <a:ext cx="7886700" cy="942664"/>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accent1"/>
              </a:buClr>
              <a:buSzPts val="4400"/>
            </a:pPr>
            <a:r>
              <a:rPr lang="en-US" sz="4500" b="1" i="0" u="none" kern="1200" dirty="0">
                <a:solidFill>
                  <a:schemeClr val="bg2"/>
                </a:solidFill>
                <a:latin typeface="+mj-lt"/>
                <a:ea typeface="+mj-ea"/>
                <a:cs typeface="+mj-cs"/>
                <a:sym typeface="Arial"/>
              </a:rPr>
              <a:t>Uniform</a:t>
            </a:r>
            <a:endParaRPr lang="en-US" sz="4500" kern="1200" dirty="0">
              <a:solidFill>
                <a:schemeClr val="bg2"/>
              </a:solidFill>
              <a:latin typeface="+mj-lt"/>
              <a:ea typeface="+mj-ea"/>
              <a:cs typeface="+mj-cs"/>
            </a:endParaRPr>
          </a:p>
        </p:txBody>
      </p:sp>
      <p:sp>
        <p:nvSpPr>
          <p:cNvPr id="33" name="TextBox 32">
            <a:extLst>
              <a:ext uri="{FF2B5EF4-FFF2-40B4-BE49-F238E27FC236}">
                <a16:creationId xmlns:a16="http://schemas.microsoft.com/office/drawing/2014/main" id="{461F279B-A625-4A4C-8900-BA416A9DB108}"/>
              </a:ext>
            </a:extLst>
          </p:cNvPr>
          <p:cNvSpPr txBox="1"/>
          <p:nvPr/>
        </p:nvSpPr>
        <p:spPr>
          <a:xfrm>
            <a:off x="2774373" y="5257801"/>
            <a:ext cx="6078682" cy="830997"/>
          </a:xfrm>
          <a:prstGeom prst="rect">
            <a:avLst/>
          </a:prstGeom>
          <a:noFill/>
        </p:spPr>
        <p:txBody>
          <a:bodyPr wrap="square">
            <a:spAutoFit/>
          </a:bodyPr>
          <a:lstStyle/>
          <a:p>
            <a:pPr algn="ctr"/>
            <a:r>
              <a:rPr lang="en-GB" sz="2400" dirty="0"/>
              <a:t>Please work on putting on and taking off own jumper and coat independently. </a:t>
            </a:r>
          </a:p>
        </p:txBody>
      </p:sp>
    </p:spTree>
    <p:extLst>
      <p:ext uri="{BB962C8B-B14F-4D97-AF65-F5344CB8AC3E}">
        <p14:creationId xmlns:p14="http://schemas.microsoft.com/office/powerpoint/2010/main" val="3103901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Numbers and symbols">
            <a:extLst>
              <a:ext uri="{FF2B5EF4-FFF2-40B4-BE49-F238E27FC236}">
                <a16:creationId xmlns:a16="http://schemas.microsoft.com/office/drawing/2014/main" id="{39E17C00-BC28-9E9C-91C2-3C785168F7A9}"/>
              </a:ext>
            </a:extLst>
          </p:cNvPr>
          <p:cNvPicPr>
            <a:picLocks noChangeAspect="1"/>
          </p:cNvPicPr>
          <p:nvPr/>
        </p:nvPicPr>
        <p:blipFill rotWithShape="1">
          <a:blip r:embed="rId2"/>
          <a:srcRect l="36217" r="30357" b="-1"/>
          <a:stretch/>
        </p:blipFill>
        <p:spPr>
          <a:xfrm>
            <a:off x="20" y="10"/>
            <a:ext cx="3434209" cy="6857990"/>
          </a:xfrm>
          <a:prstGeom prst="rect">
            <a:avLst/>
          </a:prstGeom>
        </p:spPr>
      </p:pic>
      <p:sp>
        <p:nvSpPr>
          <p:cNvPr id="9" name="Rectangle 8">
            <a:extLst>
              <a:ext uri="{FF2B5EF4-FFF2-40B4-BE49-F238E27FC236}">
                <a16:creationId xmlns:a16="http://schemas.microsoft.com/office/drawing/2014/main" id="{4AAB5859-0C3B-4536-9743-0CAF111ED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9799" y="0"/>
            <a:ext cx="56642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14B6E1-A9C3-D3A4-A448-F3587F782424}"/>
              </a:ext>
            </a:extLst>
          </p:cNvPr>
          <p:cNvSpPr>
            <a:spLocks noGrp="1"/>
          </p:cNvSpPr>
          <p:nvPr>
            <p:ph type="title"/>
          </p:nvPr>
        </p:nvSpPr>
        <p:spPr>
          <a:xfrm>
            <a:off x="3843154" y="516835"/>
            <a:ext cx="4754880" cy="1666501"/>
          </a:xfrm>
        </p:spPr>
        <p:txBody>
          <a:bodyPr>
            <a:normAutofit/>
          </a:bodyPr>
          <a:lstStyle/>
          <a:p>
            <a:r>
              <a:rPr lang="en-US" sz="3500" b="1">
                <a:solidFill>
                  <a:srgbClr val="FFFFFF"/>
                </a:solidFill>
              </a:rPr>
              <a:t>P1 Curriculum</a:t>
            </a:r>
            <a:endParaRPr lang="en-GB" sz="3500" b="1">
              <a:solidFill>
                <a:srgbClr val="FFFFFF"/>
              </a:solidFill>
            </a:endParaRPr>
          </a:p>
        </p:txBody>
      </p:sp>
      <p:sp>
        <p:nvSpPr>
          <p:cNvPr id="11" name="Rectangle 10">
            <a:extLst>
              <a:ext uri="{FF2B5EF4-FFF2-40B4-BE49-F238E27FC236}">
                <a16:creationId xmlns:a16="http://schemas.microsoft.com/office/drawing/2014/main" id="{81A51F47-81C5-43A3-98C0-DB7B15721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422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8162B68-B053-5983-C645-4CEB6E00B8CC}"/>
              </a:ext>
            </a:extLst>
          </p:cNvPr>
          <p:cNvSpPr>
            <a:spLocks noGrp="1"/>
          </p:cNvSpPr>
          <p:nvPr>
            <p:ph idx="1"/>
          </p:nvPr>
        </p:nvSpPr>
        <p:spPr>
          <a:xfrm>
            <a:off x="3843154" y="2236304"/>
            <a:ext cx="4754880" cy="3652667"/>
          </a:xfrm>
        </p:spPr>
        <p:txBody>
          <a:bodyPr>
            <a:noAutofit/>
          </a:bodyPr>
          <a:lstStyle/>
          <a:p>
            <a:r>
              <a:rPr lang="en-US" dirty="0">
                <a:solidFill>
                  <a:srgbClr val="FFFFFF"/>
                </a:solidFill>
              </a:rPr>
              <a:t>We will be looking at six areas of learning -</a:t>
            </a:r>
          </a:p>
          <a:p>
            <a:endParaRPr lang="en-US" dirty="0">
              <a:solidFill>
                <a:srgbClr val="FFFFFF"/>
              </a:solidFill>
            </a:endParaRPr>
          </a:p>
          <a:p>
            <a:r>
              <a:rPr lang="en-US" dirty="0">
                <a:solidFill>
                  <a:srgbClr val="FFFFFF"/>
                </a:solidFill>
              </a:rPr>
              <a:t>1. Language &amp; Literacy</a:t>
            </a:r>
          </a:p>
          <a:p>
            <a:r>
              <a:rPr lang="en-US" dirty="0">
                <a:solidFill>
                  <a:srgbClr val="FFFFFF"/>
                </a:solidFill>
              </a:rPr>
              <a:t>2. Mathematics &amp; Numeracy </a:t>
            </a:r>
          </a:p>
          <a:p>
            <a:r>
              <a:rPr lang="en-US" dirty="0">
                <a:solidFill>
                  <a:srgbClr val="FFFFFF"/>
                </a:solidFill>
              </a:rPr>
              <a:t>3. The World Around Us </a:t>
            </a:r>
          </a:p>
          <a:p>
            <a:r>
              <a:rPr lang="en-US" dirty="0">
                <a:solidFill>
                  <a:srgbClr val="FFFFFF"/>
                </a:solidFill>
              </a:rPr>
              <a:t>4. The Arts </a:t>
            </a:r>
          </a:p>
          <a:p>
            <a:r>
              <a:rPr lang="en-US" dirty="0">
                <a:solidFill>
                  <a:srgbClr val="FFFFFF"/>
                </a:solidFill>
              </a:rPr>
              <a:t>5. Personal Development Mutual Understanding </a:t>
            </a:r>
          </a:p>
          <a:p>
            <a:r>
              <a:rPr lang="en-US" dirty="0">
                <a:solidFill>
                  <a:srgbClr val="FFFFFF"/>
                </a:solidFill>
              </a:rPr>
              <a:t>6. Physical Development &amp; Movement </a:t>
            </a:r>
            <a:endParaRPr lang="en-GB" dirty="0">
              <a:solidFill>
                <a:srgbClr val="FFFFFF"/>
              </a:solidFill>
            </a:endParaRPr>
          </a:p>
        </p:txBody>
      </p:sp>
    </p:spTree>
    <p:extLst>
      <p:ext uri="{BB962C8B-B14F-4D97-AF65-F5344CB8AC3E}">
        <p14:creationId xmlns:p14="http://schemas.microsoft.com/office/powerpoint/2010/main" val="2037028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482600" y="321734"/>
            <a:ext cx="8178799" cy="1135737"/>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4400"/>
              <a:buFont typeface="Arial"/>
              <a:buNone/>
            </a:pPr>
            <a:r>
              <a:rPr lang="en-US" sz="3100" b="1" i="0" u="none">
                <a:latin typeface="Arial"/>
                <a:ea typeface="Arial"/>
                <a:cs typeface="Arial"/>
                <a:sym typeface="Arial"/>
              </a:rPr>
              <a:t>Our Topics</a:t>
            </a:r>
            <a:endParaRPr lang="en-US" sz="3100"/>
          </a:p>
        </p:txBody>
      </p:sp>
      <p:sp>
        <p:nvSpPr>
          <p:cNvPr id="184" name="Google Shape;184;p25"/>
          <p:cNvSpPr txBox="1">
            <a:spLocks noGrp="1"/>
          </p:cNvSpPr>
          <p:nvPr>
            <p:ph idx="1"/>
          </p:nvPr>
        </p:nvSpPr>
        <p:spPr>
          <a:xfrm>
            <a:off x="482601" y="1782981"/>
            <a:ext cx="3234634" cy="4393982"/>
          </a:xfrm>
          <a:prstGeom prst="rect">
            <a:avLst/>
          </a:prstGeom>
        </p:spPr>
        <p:txBody>
          <a:bodyPr spcFirstLastPara="1" lIns="91425" tIns="45700" rIns="91425" bIns="45700" anchorCtr="0">
            <a:noAutofit/>
          </a:bodyPr>
          <a:lstStyle/>
          <a:p>
            <a:pPr marL="342900" lvl="0" indent="-342900" algn="ctr" rtl="0">
              <a:lnSpc>
                <a:spcPct val="90000"/>
              </a:lnSpc>
              <a:spcBef>
                <a:spcPts val="0"/>
              </a:spcBef>
              <a:spcAft>
                <a:spcPts val="0"/>
              </a:spcAft>
              <a:buClr>
                <a:schemeClr val="lt1"/>
              </a:buClr>
              <a:buSzPts val="2800"/>
              <a:buFont typeface="Arial"/>
              <a:buNone/>
            </a:pPr>
            <a:r>
              <a:rPr lang="en-GB" sz="1800" b="1" i="0" u="none" dirty="0">
                <a:solidFill>
                  <a:srgbClr val="000000"/>
                </a:solidFill>
                <a:latin typeface="Arial"/>
                <a:ea typeface="Arial"/>
                <a:cs typeface="Arial"/>
                <a:sym typeface="Arial"/>
              </a:rPr>
              <a:t>September – October</a:t>
            </a:r>
          </a:p>
          <a:p>
            <a:pPr marL="342900" lvl="0" indent="-342900" algn="ctr" rtl="0">
              <a:lnSpc>
                <a:spcPct val="90000"/>
              </a:lnSpc>
              <a:spcBef>
                <a:spcPts val="0"/>
              </a:spcBef>
              <a:spcAft>
                <a:spcPts val="0"/>
              </a:spcAft>
              <a:buClr>
                <a:schemeClr val="lt1"/>
              </a:buClr>
              <a:buSzPts val="2800"/>
              <a:buFont typeface="Arial"/>
              <a:buNone/>
            </a:pPr>
            <a:r>
              <a:rPr lang="en-GB" sz="1800" b="0" i="0" u="none" dirty="0">
                <a:solidFill>
                  <a:srgbClr val="000000"/>
                </a:solidFill>
                <a:latin typeface="Arial"/>
                <a:ea typeface="Arial"/>
                <a:cs typeface="Arial"/>
                <a:sym typeface="Arial"/>
              </a:rPr>
              <a:t>Marvellous Me /</a:t>
            </a:r>
            <a:endParaRPr lang="en-GB" sz="1800" dirty="0">
              <a:solidFill>
                <a:srgbClr val="000000"/>
              </a:solidFill>
            </a:endParaRPr>
          </a:p>
          <a:p>
            <a:pPr marL="342900" lvl="0" indent="-342900" algn="ctr" rtl="0">
              <a:lnSpc>
                <a:spcPct val="90000"/>
              </a:lnSpc>
              <a:spcBef>
                <a:spcPts val="0"/>
              </a:spcBef>
              <a:spcAft>
                <a:spcPts val="0"/>
              </a:spcAft>
              <a:buClr>
                <a:schemeClr val="lt1"/>
              </a:buClr>
              <a:buSzPts val="2800"/>
              <a:buFont typeface="Arial"/>
              <a:buNone/>
            </a:pPr>
            <a:r>
              <a:rPr lang="en-GB" sz="1800" b="0" i="0" u="none" dirty="0">
                <a:solidFill>
                  <a:srgbClr val="000000"/>
                </a:solidFill>
                <a:latin typeface="Arial"/>
                <a:ea typeface="Arial"/>
                <a:cs typeface="Arial"/>
                <a:sym typeface="Arial"/>
              </a:rPr>
              <a:t> (People Who Help Us) </a:t>
            </a:r>
            <a:endParaRPr lang="en-GB" sz="1800" dirty="0">
              <a:solidFill>
                <a:srgbClr val="000000"/>
              </a:solidFill>
            </a:endParaRPr>
          </a:p>
          <a:p>
            <a:pPr marL="342900" lvl="0" indent="-342900" algn="ctr" rtl="0">
              <a:lnSpc>
                <a:spcPct val="90000"/>
              </a:lnSpc>
              <a:spcBef>
                <a:spcPts val="560"/>
              </a:spcBef>
              <a:spcAft>
                <a:spcPts val="0"/>
              </a:spcAft>
              <a:buClr>
                <a:srgbClr val="FF6600"/>
              </a:buClr>
              <a:buSzPts val="2800"/>
              <a:buFont typeface="Arial"/>
              <a:buNone/>
            </a:pPr>
            <a:r>
              <a:rPr lang="en-GB" sz="1800" b="0" i="0" u="none" dirty="0">
                <a:solidFill>
                  <a:srgbClr val="000000"/>
                </a:solidFill>
                <a:latin typeface="Arial"/>
                <a:ea typeface="Arial"/>
                <a:cs typeface="Arial"/>
                <a:sym typeface="Arial"/>
              </a:rPr>
              <a:t>                                     </a:t>
            </a:r>
            <a:endParaRPr lang="en-GB" sz="1800" dirty="0">
              <a:solidFill>
                <a:srgbClr val="000000"/>
              </a:solidFill>
            </a:endParaRPr>
          </a:p>
          <a:p>
            <a:pPr marL="342900" lvl="0" indent="-342900" algn="ctr" rtl="0">
              <a:lnSpc>
                <a:spcPct val="90000"/>
              </a:lnSpc>
              <a:spcBef>
                <a:spcPts val="560"/>
              </a:spcBef>
              <a:spcAft>
                <a:spcPts val="0"/>
              </a:spcAft>
              <a:buClr>
                <a:schemeClr val="lt1"/>
              </a:buClr>
              <a:buSzPts val="2800"/>
              <a:buFont typeface="Arial"/>
              <a:buNone/>
            </a:pPr>
            <a:r>
              <a:rPr lang="en-GB" sz="1800" b="1" i="0" u="none" dirty="0">
                <a:solidFill>
                  <a:srgbClr val="000000"/>
                </a:solidFill>
                <a:latin typeface="Arial"/>
                <a:ea typeface="Arial"/>
                <a:cs typeface="Arial"/>
                <a:sym typeface="Arial"/>
              </a:rPr>
              <a:t>November – December : </a:t>
            </a:r>
            <a:r>
              <a:rPr lang="en-GB" sz="1800" b="0" i="0" u="none" dirty="0">
                <a:solidFill>
                  <a:srgbClr val="000000"/>
                </a:solidFill>
                <a:latin typeface="Arial"/>
                <a:ea typeface="Arial"/>
                <a:cs typeface="Arial"/>
                <a:sym typeface="Arial"/>
              </a:rPr>
              <a:t>Once Upon a Time</a:t>
            </a:r>
            <a:endParaRPr lang="en-GB" sz="1800" dirty="0">
              <a:solidFill>
                <a:srgbClr val="000000"/>
              </a:solidFill>
            </a:endParaRPr>
          </a:p>
          <a:p>
            <a:pPr marL="342900" lvl="0" indent="-342900" algn="ctr" rtl="0">
              <a:lnSpc>
                <a:spcPct val="90000"/>
              </a:lnSpc>
              <a:spcBef>
                <a:spcPts val="560"/>
              </a:spcBef>
              <a:spcAft>
                <a:spcPts val="0"/>
              </a:spcAft>
              <a:buClr>
                <a:schemeClr val="lt1"/>
              </a:buClr>
              <a:buSzPts val="2800"/>
              <a:buFont typeface="Arial"/>
              <a:buNone/>
            </a:pPr>
            <a:endParaRPr lang="en-GB" sz="1800" b="0" i="0" u="none" dirty="0">
              <a:solidFill>
                <a:srgbClr val="000000"/>
              </a:solidFill>
              <a:latin typeface="Arial"/>
              <a:ea typeface="Arial"/>
              <a:cs typeface="Arial"/>
              <a:sym typeface="Arial"/>
            </a:endParaRPr>
          </a:p>
          <a:p>
            <a:pPr marL="342900" lvl="0" indent="-342900" algn="ctr" rtl="0">
              <a:lnSpc>
                <a:spcPct val="90000"/>
              </a:lnSpc>
              <a:spcBef>
                <a:spcPts val="560"/>
              </a:spcBef>
              <a:spcAft>
                <a:spcPts val="0"/>
              </a:spcAft>
              <a:buClr>
                <a:schemeClr val="lt1"/>
              </a:buClr>
              <a:buSzPts val="2800"/>
              <a:buFont typeface="Arial"/>
              <a:buNone/>
            </a:pPr>
            <a:r>
              <a:rPr lang="en-GB" sz="1800" b="1" i="0" u="none" dirty="0">
                <a:solidFill>
                  <a:srgbClr val="000000"/>
                </a:solidFill>
                <a:latin typeface="Arial"/>
                <a:ea typeface="Arial"/>
                <a:cs typeface="Arial"/>
                <a:sym typeface="Arial"/>
              </a:rPr>
              <a:t>January – February: </a:t>
            </a:r>
          </a:p>
          <a:p>
            <a:pPr marL="342900" lvl="0" indent="-342900" algn="ctr" rtl="0">
              <a:lnSpc>
                <a:spcPct val="90000"/>
              </a:lnSpc>
              <a:spcBef>
                <a:spcPts val="560"/>
              </a:spcBef>
              <a:spcAft>
                <a:spcPts val="0"/>
              </a:spcAft>
              <a:buClr>
                <a:schemeClr val="lt1"/>
              </a:buClr>
              <a:buSzPts val="2800"/>
              <a:buFont typeface="Arial"/>
              <a:buNone/>
            </a:pPr>
            <a:r>
              <a:rPr lang="en-GB" sz="1800" b="0" i="0" u="none" dirty="0">
                <a:solidFill>
                  <a:srgbClr val="000000"/>
                </a:solidFill>
                <a:latin typeface="Arial"/>
                <a:ea typeface="Arial"/>
                <a:cs typeface="Arial"/>
                <a:sym typeface="Arial"/>
              </a:rPr>
              <a:t>Winter</a:t>
            </a:r>
            <a:endParaRPr lang="en-GB" sz="1800" dirty="0">
              <a:solidFill>
                <a:srgbClr val="000000"/>
              </a:solidFill>
            </a:endParaRPr>
          </a:p>
          <a:p>
            <a:pPr marL="342900" lvl="0" indent="-342900" algn="ctr" rtl="0">
              <a:lnSpc>
                <a:spcPct val="90000"/>
              </a:lnSpc>
              <a:spcBef>
                <a:spcPts val="560"/>
              </a:spcBef>
              <a:spcAft>
                <a:spcPts val="0"/>
              </a:spcAft>
              <a:buClr>
                <a:schemeClr val="lt1"/>
              </a:buClr>
              <a:buSzPts val="2800"/>
              <a:buFont typeface="Arial"/>
              <a:buNone/>
            </a:pPr>
            <a:endParaRPr lang="en-GB" sz="1800" b="0" i="0" u="none" dirty="0">
              <a:solidFill>
                <a:srgbClr val="000000"/>
              </a:solidFill>
              <a:latin typeface="Arial"/>
              <a:ea typeface="Arial"/>
              <a:cs typeface="Arial"/>
              <a:sym typeface="Arial"/>
            </a:endParaRPr>
          </a:p>
          <a:p>
            <a:pPr marL="342900" lvl="0" indent="-342900" algn="ctr" rtl="0">
              <a:lnSpc>
                <a:spcPct val="90000"/>
              </a:lnSpc>
              <a:spcBef>
                <a:spcPts val="560"/>
              </a:spcBef>
              <a:spcAft>
                <a:spcPts val="0"/>
              </a:spcAft>
              <a:buClr>
                <a:schemeClr val="lt1"/>
              </a:buClr>
              <a:buSzPts val="2800"/>
              <a:buFont typeface="Arial"/>
              <a:buNone/>
            </a:pPr>
            <a:r>
              <a:rPr lang="en-GB" sz="1800" b="1" i="0" u="none" dirty="0">
                <a:solidFill>
                  <a:srgbClr val="000000"/>
                </a:solidFill>
                <a:latin typeface="Arial"/>
                <a:ea typeface="Arial"/>
                <a:cs typeface="Arial"/>
                <a:sym typeface="Arial"/>
              </a:rPr>
              <a:t>March – April: </a:t>
            </a:r>
          </a:p>
          <a:p>
            <a:pPr marL="342900" lvl="0" indent="-342900" algn="ctr" rtl="0">
              <a:lnSpc>
                <a:spcPct val="90000"/>
              </a:lnSpc>
              <a:spcBef>
                <a:spcPts val="560"/>
              </a:spcBef>
              <a:spcAft>
                <a:spcPts val="0"/>
              </a:spcAft>
              <a:buClr>
                <a:schemeClr val="lt1"/>
              </a:buClr>
              <a:buSzPts val="2800"/>
              <a:buFont typeface="Arial"/>
              <a:buNone/>
            </a:pPr>
            <a:r>
              <a:rPr lang="en-GB" sz="1800" dirty="0">
                <a:solidFill>
                  <a:srgbClr val="000000"/>
                </a:solidFill>
              </a:rPr>
              <a:t>On</a:t>
            </a:r>
            <a:r>
              <a:rPr lang="en-GB" sz="1800" b="0" i="0" u="none" dirty="0">
                <a:solidFill>
                  <a:srgbClr val="000000"/>
                </a:solidFill>
                <a:latin typeface="Arial"/>
                <a:ea typeface="Arial"/>
                <a:cs typeface="Arial"/>
                <a:sym typeface="Arial"/>
              </a:rPr>
              <a:t> the Farm </a:t>
            </a:r>
            <a:endParaRPr lang="en-GB" sz="1800" dirty="0">
              <a:solidFill>
                <a:srgbClr val="000000"/>
              </a:solidFill>
            </a:endParaRPr>
          </a:p>
          <a:p>
            <a:pPr marL="342900" lvl="0" indent="-342900" algn="ctr" rtl="0">
              <a:lnSpc>
                <a:spcPct val="90000"/>
              </a:lnSpc>
              <a:spcBef>
                <a:spcPts val="560"/>
              </a:spcBef>
              <a:spcAft>
                <a:spcPts val="0"/>
              </a:spcAft>
              <a:buClr>
                <a:schemeClr val="lt1"/>
              </a:buClr>
              <a:buSzPts val="2800"/>
              <a:buFont typeface="Arial"/>
              <a:buNone/>
            </a:pPr>
            <a:endParaRPr lang="en-GB" sz="1800" b="1" i="0" u="none" dirty="0">
              <a:solidFill>
                <a:srgbClr val="000000"/>
              </a:solidFill>
              <a:latin typeface="Arial"/>
              <a:ea typeface="Arial"/>
              <a:cs typeface="Arial"/>
              <a:sym typeface="Arial"/>
            </a:endParaRPr>
          </a:p>
          <a:p>
            <a:pPr marL="342900" lvl="0" indent="-342900" algn="ctr" rtl="0">
              <a:lnSpc>
                <a:spcPct val="90000"/>
              </a:lnSpc>
              <a:spcBef>
                <a:spcPts val="560"/>
              </a:spcBef>
              <a:spcAft>
                <a:spcPts val="0"/>
              </a:spcAft>
              <a:buClr>
                <a:schemeClr val="lt1"/>
              </a:buClr>
              <a:buSzPts val="2800"/>
              <a:buFont typeface="Arial"/>
              <a:buNone/>
            </a:pPr>
            <a:r>
              <a:rPr lang="en-GB" sz="1800" b="1" i="0" u="none" dirty="0">
                <a:solidFill>
                  <a:srgbClr val="000000"/>
                </a:solidFill>
                <a:latin typeface="Arial"/>
                <a:ea typeface="Arial"/>
                <a:cs typeface="Arial"/>
                <a:sym typeface="Arial"/>
              </a:rPr>
              <a:t>May – June: </a:t>
            </a:r>
          </a:p>
          <a:p>
            <a:pPr marL="342900" lvl="0" indent="-342900" algn="ctr" rtl="0">
              <a:lnSpc>
                <a:spcPct val="90000"/>
              </a:lnSpc>
              <a:spcBef>
                <a:spcPts val="560"/>
              </a:spcBef>
              <a:spcAft>
                <a:spcPts val="0"/>
              </a:spcAft>
              <a:buClr>
                <a:schemeClr val="lt1"/>
              </a:buClr>
              <a:buSzPts val="2800"/>
              <a:buFont typeface="Arial"/>
              <a:buNone/>
            </a:pPr>
            <a:r>
              <a:rPr lang="en-GB" sz="1800" b="0" i="0" u="none" dirty="0">
                <a:solidFill>
                  <a:srgbClr val="000000"/>
                </a:solidFill>
                <a:latin typeface="Arial"/>
                <a:ea typeface="Arial"/>
                <a:cs typeface="Arial"/>
                <a:sym typeface="Arial"/>
              </a:rPr>
              <a:t>Amazing Journeys </a:t>
            </a:r>
            <a:endParaRPr lang="en-GB" sz="1800" dirty="0">
              <a:solidFill>
                <a:srgbClr val="000000"/>
              </a:solidFill>
            </a:endParaRPr>
          </a:p>
        </p:txBody>
      </p:sp>
      <p:pic>
        <p:nvPicPr>
          <p:cNvPr id="5122" name="Picture 2" descr="School Themed Fun Activities for Kids">
            <a:extLst>
              <a:ext uri="{FF2B5EF4-FFF2-40B4-BE49-F238E27FC236}">
                <a16:creationId xmlns:a16="http://schemas.microsoft.com/office/drawing/2014/main" id="{49607C55-1F69-4D3C-B3E2-752C6F9B23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71490" y="2683458"/>
            <a:ext cx="4689909" cy="256093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FE667-40C6-F4A7-5101-B421B52C6D7E}"/>
              </a:ext>
            </a:extLst>
          </p:cNvPr>
          <p:cNvSpPr>
            <a:spLocks noGrp="1"/>
          </p:cNvSpPr>
          <p:nvPr>
            <p:ph type="title"/>
          </p:nvPr>
        </p:nvSpPr>
        <p:spPr>
          <a:xfrm>
            <a:off x="3858509" y="634946"/>
            <a:ext cx="4803797" cy="1450757"/>
          </a:xfrm>
        </p:spPr>
        <p:txBody>
          <a:bodyPr>
            <a:normAutofit/>
          </a:bodyPr>
          <a:lstStyle/>
          <a:p>
            <a:r>
              <a:rPr lang="en-US" b="1"/>
              <a:t>Play Based Learning</a:t>
            </a:r>
            <a:endParaRPr lang="en-GB" b="1" dirty="0"/>
          </a:p>
        </p:txBody>
      </p:sp>
      <p:pic>
        <p:nvPicPr>
          <p:cNvPr id="7" name="Picture 6" descr="A child playing in a toy boat&#10;&#10;Description automatically generated">
            <a:extLst>
              <a:ext uri="{FF2B5EF4-FFF2-40B4-BE49-F238E27FC236}">
                <a16:creationId xmlns:a16="http://schemas.microsoft.com/office/drawing/2014/main" id="{A68DC146-A33A-A5CC-6D63-2BF51718571A}"/>
              </a:ext>
            </a:extLst>
          </p:cNvPr>
          <p:cNvPicPr>
            <a:picLocks noChangeAspect="1"/>
          </p:cNvPicPr>
          <p:nvPr/>
        </p:nvPicPr>
        <p:blipFill rotWithShape="1">
          <a:blip r:embed="rId2"/>
          <a:srcRect l="8671" r="3" b="3"/>
          <a:stretch/>
        </p:blipFill>
        <p:spPr>
          <a:xfrm>
            <a:off x="475499" y="581098"/>
            <a:ext cx="3015223" cy="2476136"/>
          </a:xfrm>
          <a:prstGeom prst="rect">
            <a:avLst/>
          </a:prstGeom>
        </p:spPr>
      </p:pic>
      <p:cxnSp>
        <p:nvCxnSpPr>
          <p:cNvPr id="14" name="Straight Connector 13">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children playing with tires&#10;&#10;Description automatically generated">
            <a:extLst>
              <a:ext uri="{FF2B5EF4-FFF2-40B4-BE49-F238E27FC236}">
                <a16:creationId xmlns:a16="http://schemas.microsoft.com/office/drawing/2014/main" id="{7E4F7458-B7F4-26CB-98C8-6217172CF47A}"/>
              </a:ext>
            </a:extLst>
          </p:cNvPr>
          <p:cNvPicPr>
            <a:picLocks noChangeAspect="1"/>
          </p:cNvPicPr>
          <p:nvPr/>
        </p:nvPicPr>
        <p:blipFill rotWithShape="1">
          <a:blip r:embed="rId3"/>
          <a:srcRect t="18458" r="-5" b="23439"/>
          <a:stretch/>
        </p:blipFill>
        <p:spPr>
          <a:xfrm>
            <a:off x="475499" y="3218101"/>
            <a:ext cx="3015222" cy="2476136"/>
          </a:xfrm>
          <a:prstGeom prst="rect">
            <a:avLst/>
          </a:prstGeom>
        </p:spPr>
      </p:pic>
      <p:sp>
        <p:nvSpPr>
          <p:cNvPr id="3" name="Content Placeholder 2">
            <a:extLst>
              <a:ext uri="{FF2B5EF4-FFF2-40B4-BE49-F238E27FC236}">
                <a16:creationId xmlns:a16="http://schemas.microsoft.com/office/drawing/2014/main" id="{246498FA-B6D9-089A-ACD2-E48CFCEB849A}"/>
              </a:ext>
            </a:extLst>
          </p:cNvPr>
          <p:cNvSpPr>
            <a:spLocks noGrp="1"/>
          </p:cNvSpPr>
          <p:nvPr>
            <p:ph idx="1"/>
          </p:nvPr>
        </p:nvSpPr>
        <p:spPr>
          <a:xfrm>
            <a:off x="3858509" y="2198914"/>
            <a:ext cx="4803797" cy="3670180"/>
          </a:xfrm>
        </p:spPr>
        <p:txBody>
          <a:bodyPr>
            <a:normAutofit/>
          </a:bodyPr>
          <a:lstStyle/>
          <a:p>
            <a:r>
              <a:rPr lang="en-US" dirty="0"/>
              <a:t>  •  Daily</a:t>
            </a:r>
          </a:p>
          <a:p>
            <a:r>
              <a:rPr lang="en-US" dirty="0"/>
              <a:t> • Important part of our day</a:t>
            </a:r>
          </a:p>
          <a:p>
            <a:r>
              <a:rPr lang="en-US" dirty="0"/>
              <a:t> • Opportunities for outdoor and indoor play </a:t>
            </a:r>
          </a:p>
          <a:p>
            <a:pPr marL="0" indent="0">
              <a:buNone/>
            </a:pPr>
            <a:endParaRPr lang="en-US" dirty="0"/>
          </a:p>
          <a:p>
            <a:pPr marL="0" indent="0">
              <a:buNone/>
            </a:pPr>
            <a:r>
              <a:rPr lang="en-US" sz="2800" dirty="0"/>
              <a:t>“Children need the freedom and time to play. Play is not a luxury. Play is a necessity.” </a:t>
            </a:r>
          </a:p>
          <a:p>
            <a:pPr marL="0" indent="0">
              <a:buNone/>
            </a:pPr>
            <a:endParaRPr lang="en-GB" dirty="0"/>
          </a:p>
        </p:txBody>
      </p:sp>
      <p:sp>
        <p:nvSpPr>
          <p:cNvPr id="16" name="Rectangle 15">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4848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450574" y="286603"/>
            <a:ext cx="7916186" cy="1450757"/>
          </a:xfrm>
          <a:prstGeom prst="rect">
            <a:avLst/>
          </a:prstGeom>
        </p:spPr>
        <p:txBody>
          <a:bodyPr spcFirstLastPara="1" lIns="91425" tIns="45700" rIns="91425" bIns="45700" anchorCtr="0">
            <a:normAutofit/>
          </a:bodyPr>
          <a:lstStyle/>
          <a:p>
            <a:pPr marL="0" lvl="0" indent="0" rtl="0">
              <a:spcBef>
                <a:spcPts val="0"/>
              </a:spcBef>
              <a:spcAft>
                <a:spcPts val="0"/>
              </a:spcAft>
              <a:buClr>
                <a:schemeClr val="lt1"/>
              </a:buClr>
              <a:buSzPts val="4400"/>
              <a:buFont typeface="Arial"/>
              <a:buNone/>
            </a:pPr>
            <a:r>
              <a:rPr lang="en-US" b="1" i="0" u="none" dirty="0">
                <a:sym typeface="Arial"/>
              </a:rPr>
              <a:t>Reading</a:t>
            </a:r>
            <a:endParaRPr lang="en-US" b="1" dirty="0"/>
          </a:p>
        </p:txBody>
      </p:sp>
      <p:sp>
        <p:nvSpPr>
          <p:cNvPr id="212" name="Text Placeholder 211">
            <a:extLst>
              <a:ext uri="{FF2B5EF4-FFF2-40B4-BE49-F238E27FC236}">
                <a16:creationId xmlns:a16="http://schemas.microsoft.com/office/drawing/2014/main" id="{0AD9E1CB-98CC-4D6F-8C3D-C151CB0CF64E}"/>
              </a:ext>
            </a:extLst>
          </p:cNvPr>
          <p:cNvSpPr>
            <a:spLocks noGrp="1"/>
          </p:cNvSpPr>
          <p:nvPr>
            <p:ph idx="1"/>
          </p:nvPr>
        </p:nvSpPr>
        <p:spPr>
          <a:xfrm>
            <a:off x="450574" y="1845733"/>
            <a:ext cx="5213625" cy="4177379"/>
          </a:xfrm>
        </p:spPr>
        <p:txBody>
          <a:bodyPr>
            <a:normAutofit/>
          </a:bodyPr>
          <a:lstStyle/>
          <a:p>
            <a:pPr marL="114300" indent="0">
              <a:buNone/>
            </a:pPr>
            <a:r>
              <a:rPr lang="en-US" sz="1900" dirty="0"/>
              <a:t>We have already begun to do Shared Reading, Nursery Rhymes and book handling skills with the children. We will be using lots of books and stories each day to familiarize them with text, pictures and drawing understanding from what they hear and begin to read themselves. </a:t>
            </a:r>
          </a:p>
          <a:p>
            <a:pPr marL="114300" indent="0">
              <a:buNone/>
            </a:pPr>
            <a:r>
              <a:rPr lang="en-US" sz="1900" dirty="0"/>
              <a:t>I will be sending reading books home later in the term.</a:t>
            </a:r>
          </a:p>
          <a:p>
            <a:pPr marL="114300" indent="0">
              <a:buNone/>
            </a:pPr>
            <a:r>
              <a:rPr lang="en-US" sz="1900" dirty="0"/>
              <a:t>Please read to your child at home. Make sure to join </a:t>
            </a:r>
            <a:r>
              <a:rPr lang="en-US" sz="1900" dirty="0" err="1"/>
              <a:t>Lisburn</a:t>
            </a:r>
            <a:r>
              <a:rPr lang="en-US" sz="1900" dirty="0"/>
              <a:t> library or use books you have at home to read and have fun. </a:t>
            </a:r>
          </a:p>
          <a:p>
            <a:pPr marL="114300" indent="0">
              <a:buNone/>
            </a:pPr>
            <a:r>
              <a:rPr lang="en-US" sz="1900" b="1" dirty="0"/>
              <a:t>Bedtime is a perfect time for a good story and it is so important!</a:t>
            </a:r>
          </a:p>
        </p:txBody>
      </p:sp>
      <p:pic>
        <p:nvPicPr>
          <p:cNvPr id="208" name="Google Shape;208;p28" descr="Diagram&#10;&#10;Description automatically generated with low confidence"/>
          <p:cNvPicPr preferRelativeResize="0">
            <a:picLocks/>
          </p:cNvPicPr>
          <p:nvPr/>
        </p:nvPicPr>
        <p:blipFill rotWithShape="1">
          <a:blip r:embed="rId3"/>
          <a:srcRect l="21885" r="3" b="3"/>
          <a:stretch/>
        </p:blipFill>
        <p:spPr>
          <a:xfrm>
            <a:off x="6015427" y="1916318"/>
            <a:ext cx="2351332" cy="34710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1464</TotalTime>
  <Words>1167</Words>
  <Application>Microsoft Office PowerPoint</Application>
  <PresentationFormat>On-screen Show (4:3)</PresentationFormat>
  <Paragraphs>141</Paragraphs>
  <Slides>22</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Retrospect</vt:lpstr>
      <vt:lpstr>LARGYMORE PRIMARY SCHOOL </vt:lpstr>
      <vt:lpstr>PowerPoint Presentation</vt:lpstr>
      <vt:lpstr>Whose who?</vt:lpstr>
      <vt:lpstr>What do P1 need? </vt:lpstr>
      <vt:lpstr>Uniform</vt:lpstr>
      <vt:lpstr>P1 Curriculum</vt:lpstr>
      <vt:lpstr>Our Topics</vt:lpstr>
      <vt:lpstr>Play Based Learning</vt:lpstr>
      <vt:lpstr>Reading</vt:lpstr>
      <vt:lpstr>PowerPoint Presentation</vt:lpstr>
      <vt:lpstr>Handwriting</vt:lpstr>
      <vt:lpstr>Mathematics and Numeracy</vt:lpstr>
      <vt:lpstr>Scissor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Protection in School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LARGYMORE PRIMARY SCHOOL</dc:title>
  <dc:creator>Graham Hare</dc:creator>
  <cp:lastModifiedBy>J Gamble</cp:lastModifiedBy>
  <cp:revision>33</cp:revision>
  <dcterms:created xsi:type="dcterms:W3CDTF">2020-09-16T11:26:38Z</dcterms:created>
  <dcterms:modified xsi:type="dcterms:W3CDTF">2023-09-24T13:16:35Z</dcterms:modified>
</cp:coreProperties>
</file>